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6"/>
  </p:notesMasterIdLst>
  <p:sldIdLst>
    <p:sldId id="257" r:id="rId2"/>
    <p:sldId id="492" r:id="rId3"/>
    <p:sldId id="603" r:id="rId4"/>
    <p:sldId id="604" r:id="rId5"/>
    <p:sldId id="563" r:id="rId6"/>
    <p:sldId id="600" r:id="rId7"/>
    <p:sldId id="601" r:id="rId8"/>
    <p:sldId id="598" r:id="rId9"/>
    <p:sldId id="554" r:id="rId10"/>
    <p:sldId id="606" r:id="rId11"/>
    <p:sldId id="572" r:id="rId12"/>
    <p:sldId id="567" r:id="rId13"/>
    <p:sldId id="521" r:id="rId14"/>
    <p:sldId id="569" r:id="rId15"/>
    <p:sldId id="571" r:id="rId16"/>
    <p:sldId id="573" r:id="rId17"/>
    <p:sldId id="607" r:id="rId18"/>
    <p:sldId id="574" r:id="rId19"/>
    <p:sldId id="542" r:id="rId20"/>
    <p:sldId id="539" r:id="rId21"/>
    <p:sldId id="593" r:id="rId22"/>
    <p:sldId id="605" r:id="rId23"/>
    <p:sldId id="579" r:id="rId24"/>
    <p:sldId id="580" r:id="rId25"/>
    <p:sldId id="582" r:id="rId26"/>
    <p:sldId id="596" r:id="rId27"/>
    <p:sldId id="584" r:id="rId28"/>
    <p:sldId id="588" r:id="rId29"/>
    <p:sldId id="589" r:id="rId30"/>
    <p:sldId id="590" r:id="rId31"/>
    <p:sldId id="591" r:id="rId32"/>
    <p:sldId id="597" r:id="rId33"/>
    <p:sldId id="595" r:id="rId34"/>
    <p:sldId id="532" r:id="rId35"/>
    <p:sldId id="547" r:id="rId36"/>
    <p:sldId id="550" r:id="rId37"/>
    <p:sldId id="537" r:id="rId38"/>
    <p:sldId id="560" r:id="rId39"/>
    <p:sldId id="564" r:id="rId40"/>
    <p:sldId id="535" r:id="rId41"/>
    <p:sldId id="561" r:id="rId42"/>
    <p:sldId id="562" r:id="rId43"/>
    <p:sldId id="536" r:id="rId44"/>
    <p:sldId id="608" r:id="rId45"/>
  </p:sldIdLst>
  <p:sldSz cx="9144000" cy="6858000" type="screen4x3"/>
  <p:notesSz cx="6735763" cy="986948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5EEA96A1-608E-4252-AC80-CF64F9D4B447}">
          <p14:sldIdLst>
            <p14:sldId id="257"/>
            <p14:sldId id="492"/>
            <p14:sldId id="603"/>
            <p14:sldId id="604"/>
            <p14:sldId id="563"/>
            <p14:sldId id="600"/>
            <p14:sldId id="601"/>
            <p14:sldId id="598"/>
            <p14:sldId id="554"/>
            <p14:sldId id="606"/>
            <p14:sldId id="572"/>
            <p14:sldId id="567"/>
            <p14:sldId id="521"/>
            <p14:sldId id="569"/>
            <p14:sldId id="571"/>
            <p14:sldId id="573"/>
            <p14:sldId id="607"/>
            <p14:sldId id="574"/>
            <p14:sldId id="542"/>
            <p14:sldId id="539"/>
            <p14:sldId id="593"/>
            <p14:sldId id="605"/>
            <p14:sldId id="579"/>
            <p14:sldId id="580"/>
            <p14:sldId id="582"/>
            <p14:sldId id="596"/>
            <p14:sldId id="584"/>
            <p14:sldId id="588"/>
            <p14:sldId id="589"/>
            <p14:sldId id="590"/>
            <p14:sldId id="591"/>
            <p14:sldId id="597"/>
            <p14:sldId id="595"/>
            <p14:sldId id="532"/>
            <p14:sldId id="547"/>
            <p14:sldId id="550"/>
            <p14:sldId id="537"/>
            <p14:sldId id="560"/>
            <p14:sldId id="564"/>
            <p14:sldId id="535"/>
            <p14:sldId id="561"/>
            <p14:sldId id="562"/>
            <p14:sldId id="536"/>
            <p14:sldId id="608"/>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99"/>
    <a:srgbClr val="C00000"/>
    <a:srgbClr val="FFCCFF"/>
    <a:srgbClr val="FFFF00"/>
    <a:srgbClr val="FFFF99"/>
    <a:srgbClr val="FFFF6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18" autoAdjust="0"/>
    <p:restoredTop sz="87790" autoAdjust="0"/>
  </p:normalViewPr>
  <p:slideViewPr>
    <p:cSldViewPr>
      <p:cViewPr>
        <p:scale>
          <a:sx n="71" d="100"/>
          <a:sy n="71" d="100"/>
        </p:scale>
        <p:origin x="-139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863150-7A64-49DC-9D29-8E5E1818725B}" type="datetimeFigureOut">
              <a:rPr lang="ru-RU"/>
              <a:pPr>
                <a:defRPr/>
              </a:pPr>
              <a:t>10.02.2022</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F312CB8-3013-485F-84BB-2E6AFF3F880F}" type="slidenum">
              <a:rPr lang="ru-RU"/>
              <a:pPr>
                <a:defRPr/>
              </a:pPr>
              <a:t>‹#›</a:t>
            </a:fld>
            <a:endParaRPr lang="ru-RU"/>
          </a:p>
        </p:txBody>
      </p:sp>
    </p:spTree>
    <p:extLst>
      <p:ext uri="{BB962C8B-B14F-4D97-AF65-F5344CB8AC3E}">
        <p14:creationId xmlns:p14="http://schemas.microsoft.com/office/powerpoint/2010/main" val="3632952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a:t>
            </a:fld>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10</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11</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13</a:t>
            </a:fld>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14</a:t>
            </a:fld>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15</a:t>
            </a:fld>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16</a:t>
            </a:fld>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17</a:t>
            </a:fld>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18</a:t>
            </a:fld>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19</a:t>
            </a:fld>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20</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21</a:t>
            </a:fld>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22</a:t>
            </a:fld>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23</a:t>
            </a:fld>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24</a:t>
            </a:fld>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25</a:t>
            </a:fld>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26</a:t>
            </a:fld>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27</a:t>
            </a:fld>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28</a:t>
            </a:fld>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29</a:t>
            </a:fld>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30</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31</a:t>
            </a:fld>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32</a:t>
            </a:fld>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33</a:t>
            </a:fld>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34</a:t>
            </a:fld>
            <a:endParaRPr 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35</a:t>
            </a:fld>
            <a:endParaRPr 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36</a:t>
            </a:fld>
            <a:endParaRPr 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37</a:t>
            </a:fld>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38</a:t>
            </a:fld>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39</a:t>
            </a:fld>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40</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41</a:t>
            </a:fld>
            <a:endParaRPr lang="ru-RU"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42</a:t>
            </a:fld>
            <a:endParaRPr lang="ru-RU"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43</a:t>
            </a:fld>
            <a:endParaRPr lang="ru-RU"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44</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8</a:t>
            </a:fld>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p:spPr>
      </p:sp>
      <p:sp>
        <p:nvSpPr>
          <p:cNvPr id="1945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C3CF8-091B-4C0E-B87F-AAA8CF5C49CC}" type="slidenum">
              <a:rPr lang="ru-RU" smtClean="0"/>
              <a:pPr fontAlgn="base">
                <a:spcBef>
                  <a:spcPct val="0"/>
                </a:spcBef>
                <a:spcAft>
                  <a:spcPct val="0"/>
                </a:spcAft>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674B0F39-39DC-44EE-A5C8-F96116CE576E}" type="datetimeFigureOut">
              <a:rPr lang="ru-RU" smtClean="0"/>
              <a:pPr>
                <a:defRPr/>
              </a:pPr>
              <a:t>10.02.2022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CD917AAA-5D6B-4731-B547-A1C230E55856}" type="slidenum">
              <a:rPr lang="ru-RU" smtClean="0"/>
              <a:pPr>
                <a:defRPr/>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FEF6D849-F2E7-4383-8116-7B944E57CD81}" type="datetimeFigureOut">
              <a:rPr lang="ru-RU" smtClean="0"/>
              <a:pPr>
                <a:defRPr/>
              </a:pPr>
              <a:t>10.02.2022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9DD563A-68DD-4BE2-B58D-1AC4B0FCEB6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1BAAAEBC-38E8-43F5-B71D-FE33F48D6708}" type="datetimeFigureOut">
              <a:rPr lang="ru-RU" smtClean="0"/>
              <a:pPr>
                <a:defRPr/>
              </a:pPr>
              <a:t>10.02.2022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F539B11-5B71-44F4-AC2F-958342DF5DC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AB5E72BA-B2EB-4F8B-AD0A-AA3FF81D320F}" type="datetimeFigureOut">
              <a:rPr lang="ru-RU" smtClean="0"/>
              <a:pPr>
                <a:defRPr/>
              </a:pPr>
              <a:t>10.02.2022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D24BA8E-BD91-4239-B346-4FFB462B6BA0}"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1715CA0C-12F0-42B0-AFBF-81DFC098F745}" type="datetimeFigureOut">
              <a:rPr lang="ru-RU" smtClean="0"/>
              <a:pPr>
                <a:defRPr/>
              </a:pPr>
              <a:t>10.02.2022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EA5EC4F-0FA6-465B-AF93-1B3EBD728BCA}"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AF7F8575-BD53-4B86-8F27-DFB4CE195582}" type="datetimeFigureOut">
              <a:rPr lang="ru-RU" smtClean="0"/>
              <a:pPr>
                <a:defRPr/>
              </a:pPr>
              <a:t>10.02.2022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4194927-C7FF-4A5F-A99B-98724BD75F1D}" type="slidenum">
              <a:rPr lang="ru-RU" smtClean="0"/>
              <a:pPr>
                <a:defRPr/>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71E03A00-C686-48ED-B5BB-23191FE05CE6}" type="datetimeFigureOut">
              <a:rPr lang="ru-RU" smtClean="0"/>
              <a:pPr>
                <a:defRPr/>
              </a:pPr>
              <a:t>10.02.2022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F11A74B-3857-4D91-A96A-17B84BBBEF09}" type="slidenum">
              <a:rPr lang="ru-RU" smtClean="0"/>
              <a:pPr>
                <a:defRPr/>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9C0EE994-83C8-443D-A8CA-2BB9EECABA5B}" type="datetimeFigureOut">
              <a:rPr lang="ru-RU" smtClean="0"/>
              <a:pPr>
                <a:defRPr/>
              </a:pPr>
              <a:t>10.02.2022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91A3E791-7B2A-4412-A052-0FA24917871D}"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437B30C-EBDE-4716-B1FC-98F63E31CFBD}" type="datetimeFigureOut">
              <a:rPr lang="ru-RU" smtClean="0"/>
              <a:pPr>
                <a:defRPr/>
              </a:pPr>
              <a:t>10.02.2022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2A16BD21-5B52-437C-93CD-11C2412608D2}"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048D08A-57FB-40B7-ABB6-2771AE13A76E}" type="datetimeFigureOut">
              <a:rPr lang="ru-RU" smtClean="0"/>
              <a:pPr>
                <a:defRPr/>
              </a:pPr>
              <a:t>10.02.2022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91CC33BC-2F3E-4C9B-A570-A1DACA1E4CC1}"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7DA56B5A-D730-4D8D-ACD6-89909AB3431F}" type="datetimeFigureOut">
              <a:rPr lang="ru-RU" smtClean="0"/>
              <a:pPr>
                <a:defRPr/>
              </a:pPr>
              <a:t>10.02.2022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FC3BE1F-32E7-4868-8226-168460AF772C}" type="slidenum">
              <a:rPr lang="ru-RU" smtClean="0"/>
              <a:pPr>
                <a:defRPr/>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AE57BFFD-57F3-44DC-AFAA-AD2041AA7890}" type="datetimeFigureOut">
              <a:rPr lang="ru-RU" smtClean="0"/>
              <a:pPr>
                <a:defRPr/>
              </a:pPr>
              <a:t>10.02.2022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3439E0F6-2DA3-427F-AE3F-00D7804BF05E}"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iv-edu.ru/"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www.ivege.r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hyperlink" Target="http://www.fipi.ru/"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4924425"/>
          </a:xfrm>
          <a:prstGeom prst="rect">
            <a:avLst/>
          </a:prstGeom>
        </p:spPr>
        <p:txBody>
          <a:bodyPr wrap="square">
            <a:spAutoFit/>
          </a:bodyPr>
          <a:lstStyle/>
          <a:p>
            <a:pPr marL="0" lvl="1" algn="ctr"/>
            <a:endParaRPr lang="en-US" sz="3200" b="1" dirty="0" smtClean="0">
              <a:solidFill>
                <a:srgbClr val="262699"/>
              </a:solidFill>
              <a:latin typeface="Times New Roman" pitchFamily="18" charset="0"/>
            </a:endParaRPr>
          </a:p>
          <a:p>
            <a:pPr marL="0" lvl="1" algn="ctr"/>
            <a:r>
              <a:rPr lang="ru-RU" sz="3200" b="1" dirty="0" smtClean="0">
                <a:solidFill>
                  <a:srgbClr val="262699"/>
                </a:solidFill>
                <a:latin typeface="Times New Roman" pitchFamily="18" charset="0"/>
              </a:rPr>
              <a:t>Подготовка </a:t>
            </a:r>
            <a:endParaRPr lang="ru-RU" sz="3200" b="1" dirty="0">
              <a:solidFill>
                <a:srgbClr val="262699"/>
              </a:solidFill>
              <a:latin typeface="Times New Roman" pitchFamily="18" charset="0"/>
            </a:endParaRPr>
          </a:p>
          <a:p>
            <a:pPr marL="0" lvl="1" algn="ctr"/>
            <a:r>
              <a:rPr lang="ru-RU" sz="3200" b="1" dirty="0">
                <a:solidFill>
                  <a:srgbClr val="262699"/>
                </a:solidFill>
                <a:latin typeface="Times New Roman" pitchFamily="18" charset="0"/>
              </a:rPr>
              <a:t>к государственной итоговой аттестации </a:t>
            </a:r>
          </a:p>
          <a:p>
            <a:pPr marL="0" lvl="1" algn="ctr"/>
            <a:r>
              <a:rPr lang="en-US" sz="3200" b="1" dirty="0">
                <a:solidFill>
                  <a:srgbClr val="262699"/>
                </a:solidFill>
                <a:latin typeface="Times New Roman" pitchFamily="18" charset="0"/>
              </a:rPr>
              <a:t> </a:t>
            </a:r>
            <a:r>
              <a:rPr lang="ru-RU" sz="3200" b="1" dirty="0">
                <a:solidFill>
                  <a:srgbClr val="262699"/>
                </a:solidFill>
                <a:latin typeface="Times New Roman" pitchFamily="18" charset="0"/>
              </a:rPr>
              <a:t>по образовательным программам среднего общего образования </a:t>
            </a:r>
          </a:p>
          <a:p>
            <a:pPr marL="0" lvl="1" algn="ctr"/>
            <a:r>
              <a:rPr lang="ru-RU" sz="3200" b="1" dirty="0">
                <a:solidFill>
                  <a:srgbClr val="262699"/>
                </a:solidFill>
                <a:latin typeface="Times New Roman" pitchFamily="18" charset="0"/>
              </a:rPr>
              <a:t>(ГИА – 11)</a:t>
            </a:r>
          </a:p>
          <a:p>
            <a:pPr marL="0" lvl="1" algn="ctr"/>
            <a:r>
              <a:rPr lang="ru-RU" sz="3200" b="1" dirty="0">
                <a:solidFill>
                  <a:srgbClr val="262699"/>
                </a:solidFill>
                <a:latin typeface="Times New Roman" pitchFamily="18" charset="0"/>
              </a:rPr>
              <a:t>в Ивановской области </a:t>
            </a:r>
          </a:p>
          <a:p>
            <a:pPr marL="0" lvl="1" algn="ctr"/>
            <a:r>
              <a:rPr lang="ru-RU" sz="3200" b="1" dirty="0">
                <a:solidFill>
                  <a:srgbClr val="262699"/>
                </a:solidFill>
                <a:latin typeface="Times New Roman" pitchFamily="18" charset="0"/>
              </a:rPr>
              <a:t>в </a:t>
            </a:r>
            <a:r>
              <a:rPr lang="ru-RU" sz="3200" b="1" dirty="0" smtClean="0">
                <a:solidFill>
                  <a:srgbClr val="262699"/>
                </a:solidFill>
                <a:latin typeface="Times New Roman" pitchFamily="18" charset="0"/>
              </a:rPr>
              <a:t>20</a:t>
            </a:r>
            <a:r>
              <a:rPr lang="en-US" sz="3200" b="1" dirty="0" smtClean="0">
                <a:solidFill>
                  <a:srgbClr val="262699"/>
                </a:solidFill>
                <a:latin typeface="Times New Roman" pitchFamily="18" charset="0"/>
              </a:rPr>
              <a:t>21</a:t>
            </a:r>
            <a:r>
              <a:rPr lang="ru-RU" sz="3200" b="1" dirty="0" smtClean="0">
                <a:solidFill>
                  <a:srgbClr val="262699"/>
                </a:solidFill>
                <a:latin typeface="Times New Roman" pitchFamily="18" charset="0"/>
              </a:rPr>
              <a:t>-20</a:t>
            </a:r>
            <a:r>
              <a:rPr lang="en-US" sz="3200" b="1" dirty="0" smtClean="0">
                <a:solidFill>
                  <a:srgbClr val="262699"/>
                </a:solidFill>
                <a:latin typeface="Times New Roman" pitchFamily="18" charset="0"/>
              </a:rPr>
              <a:t>22</a:t>
            </a:r>
            <a:r>
              <a:rPr lang="ru-RU" sz="3200" b="1" dirty="0" smtClean="0">
                <a:solidFill>
                  <a:srgbClr val="262699"/>
                </a:solidFill>
                <a:latin typeface="Times New Roman" pitchFamily="18" charset="0"/>
              </a:rPr>
              <a:t> </a:t>
            </a:r>
            <a:r>
              <a:rPr lang="ru-RU" sz="3200" b="1" dirty="0">
                <a:solidFill>
                  <a:srgbClr val="262699"/>
                </a:solidFill>
                <a:latin typeface="Times New Roman" pitchFamily="18" charset="0"/>
              </a:rPr>
              <a:t>учебном году</a:t>
            </a:r>
          </a:p>
          <a:p>
            <a:pPr algn="ctr"/>
            <a:endParaRPr lang="ru-RU" sz="1600" b="1" dirty="0" smtClean="0">
              <a:solidFill>
                <a:srgbClr val="262699"/>
              </a:solidFill>
            </a:endParaRPr>
          </a:p>
          <a:p>
            <a:pPr marL="0" lvl="1" algn="r"/>
            <a:r>
              <a:rPr lang="ru-RU" sz="1400" b="1" i="1" dirty="0" smtClean="0">
                <a:solidFill>
                  <a:srgbClr val="262699"/>
                </a:solidFill>
                <a:latin typeface="Times New Roman" pitchFamily="18" charset="0"/>
              </a:rPr>
              <a:t>Малкова Любовь Юрьевна, главный консультант</a:t>
            </a:r>
            <a:endParaRPr lang="ru-RU" sz="1400" b="1" i="1" dirty="0">
              <a:solidFill>
                <a:srgbClr val="262699"/>
              </a:solidFill>
              <a:latin typeface="Times New Roman" pitchFamily="18" charset="0"/>
            </a:endParaRPr>
          </a:p>
          <a:p>
            <a:pPr marL="0" lvl="1" algn="r"/>
            <a:r>
              <a:rPr lang="ru-RU" sz="1400" b="1" i="1" dirty="0" smtClean="0">
                <a:solidFill>
                  <a:srgbClr val="262699"/>
                </a:solidFill>
                <a:latin typeface="Times New Roman" pitchFamily="18" charset="0"/>
              </a:rPr>
              <a:t>Департамента </a:t>
            </a:r>
            <a:r>
              <a:rPr lang="ru-RU" sz="1400" b="1" i="1" dirty="0">
                <a:solidFill>
                  <a:srgbClr val="262699"/>
                </a:solidFill>
                <a:latin typeface="Times New Roman" pitchFamily="18" charset="0"/>
              </a:rPr>
              <a:t>образования </a:t>
            </a:r>
          </a:p>
          <a:p>
            <a:pPr marL="0" lvl="1" algn="r"/>
            <a:r>
              <a:rPr lang="ru-RU" sz="1400" b="1" i="1" dirty="0">
                <a:solidFill>
                  <a:srgbClr val="262699"/>
                </a:solidFill>
                <a:latin typeface="Times New Roman" pitchFamily="18" charset="0"/>
              </a:rPr>
              <a:t>Ивановской </a:t>
            </a:r>
            <a:r>
              <a:rPr lang="ru-RU" sz="1400" b="1" i="1" dirty="0" smtClean="0">
                <a:solidFill>
                  <a:srgbClr val="262699"/>
                </a:solidFill>
                <a:latin typeface="Times New Roman" pitchFamily="18" charset="0"/>
              </a:rPr>
              <a:t>области</a:t>
            </a:r>
            <a:r>
              <a:rPr lang="en-US" sz="1400" b="1" i="1" dirty="0" smtClean="0">
                <a:solidFill>
                  <a:srgbClr val="0000FF"/>
                </a:solidFill>
                <a:latin typeface="Times New Roman" pitchFamily="18" charset="0"/>
              </a:rPr>
              <a:t> </a:t>
            </a:r>
            <a:endParaRPr lang="ru-RU" sz="14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026" name="Picture 2" descr="C:\Users\malkova\Documents\ЕГЭ 2022\Без назван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88" y="787400"/>
            <a:ext cx="2321976" cy="1633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258" y="1364365"/>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7048083"/>
          </a:xfrm>
          <a:prstGeom prst="rect">
            <a:avLst/>
          </a:prstGeom>
        </p:spPr>
        <p:txBody>
          <a:bodyPr wrap="square">
            <a:spAutoFit/>
          </a:bodyPr>
          <a:lstStyle/>
          <a:p>
            <a:pPr algn="ctr"/>
            <a:endParaRPr lang="ru-RU" sz="3600" b="1" dirty="0" smtClean="0">
              <a:solidFill>
                <a:srgbClr val="FF0000"/>
              </a:solidFill>
            </a:endParaRPr>
          </a:p>
          <a:p>
            <a:pPr algn="ctr"/>
            <a:r>
              <a:rPr lang="ru-RU" sz="3600" b="1" dirty="0" smtClean="0">
                <a:solidFill>
                  <a:srgbClr val="FF0000"/>
                </a:solidFill>
              </a:rPr>
              <a:t>!</a:t>
            </a:r>
            <a:r>
              <a:rPr lang="ru-RU" sz="3600" b="1" dirty="0" smtClean="0">
                <a:solidFill>
                  <a:srgbClr val="FF0000"/>
                </a:solidFill>
                <a:latin typeface="Calibri"/>
                <a:cs typeface="+mn-cs"/>
              </a:rPr>
              <a:t> </a:t>
            </a:r>
            <a:r>
              <a:rPr lang="ru-RU" sz="2800" b="1" dirty="0" smtClean="0">
                <a:solidFill>
                  <a:srgbClr val="0070C0"/>
                </a:solidFill>
              </a:rPr>
              <a:t> </a:t>
            </a:r>
            <a:r>
              <a:rPr lang="ru-RU" sz="2800" b="1" dirty="0" smtClean="0">
                <a:solidFill>
                  <a:srgbClr val="262699"/>
                </a:solidFill>
              </a:rPr>
              <a:t>РЕЗУЛЬТАТЫ </a:t>
            </a:r>
          </a:p>
          <a:p>
            <a:pPr algn="ctr"/>
            <a:r>
              <a:rPr lang="ru-RU" sz="2800" b="1" dirty="0" smtClean="0">
                <a:solidFill>
                  <a:srgbClr val="262699"/>
                </a:solidFill>
              </a:rPr>
              <a:t>итогового сочинения (изложения)</a:t>
            </a:r>
          </a:p>
          <a:p>
            <a:pPr algn="ctr"/>
            <a:r>
              <a:rPr lang="ru-RU" sz="2800" b="1" dirty="0">
                <a:solidFill>
                  <a:srgbClr val="262699"/>
                </a:solidFill>
              </a:rPr>
              <a:t>м</a:t>
            </a:r>
            <a:r>
              <a:rPr lang="ru-RU" sz="2800" b="1" dirty="0" smtClean="0">
                <a:solidFill>
                  <a:srgbClr val="262699"/>
                </a:solidFill>
              </a:rPr>
              <a:t>ожно узнать в общеобразовательной организации</a:t>
            </a:r>
          </a:p>
          <a:p>
            <a:pPr algn="ctr"/>
            <a:endParaRPr lang="ru-RU" sz="2800" b="1" dirty="0">
              <a:solidFill>
                <a:srgbClr val="262699"/>
              </a:solidFill>
            </a:endParaRPr>
          </a:p>
          <a:p>
            <a:pPr algn="ctr"/>
            <a:r>
              <a:rPr lang="ru-RU" sz="2800" b="1" dirty="0">
                <a:solidFill>
                  <a:srgbClr val="C00000"/>
                </a:solidFill>
              </a:rPr>
              <a:t>д</a:t>
            </a:r>
            <a:r>
              <a:rPr lang="ru-RU" sz="2800" b="1" dirty="0" smtClean="0">
                <a:solidFill>
                  <a:srgbClr val="C00000"/>
                </a:solidFill>
              </a:rPr>
              <a:t>о 15 декабря 2021 года</a:t>
            </a:r>
            <a:endParaRPr lang="ru-RU" sz="2400" dirty="0" smtClean="0">
              <a:solidFill>
                <a:srgbClr val="C00000"/>
              </a:solidFill>
            </a:endParaRPr>
          </a:p>
          <a:p>
            <a:pPr algn="ctr"/>
            <a:r>
              <a:rPr lang="ru-RU" sz="3600" b="1" dirty="0" smtClean="0">
                <a:solidFill>
                  <a:srgbClr val="262699"/>
                </a:solidFill>
              </a:rPr>
              <a:t>  </a:t>
            </a:r>
            <a:r>
              <a:rPr lang="ru-RU" sz="3600" dirty="0" smtClean="0"/>
              <a:t> </a:t>
            </a:r>
            <a:endParaRPr lang="ru-RU" sz="3600" dirty="0">
              <a:solidFill>
                <a:srgbClr val="262699"/>
              </a:solidFill>
            </a:endParaRPr>
          </a:p>
          <a:p>
            <a:pPr algn="ctr"/>
            <a:endParaRPr lang="ru-RU" sz="3600" dirty="0"/>
          </a:p>
          <a:p>
            <a:pPr lvl="0" algn="ctr"/>
            <a:endParaRPr lang="ru-RU" sz="3600" dirty="0"/>
          </a:p>
          <a:p>
            <a:pPr algn="ctr"/>
            <a:endParaRPr lang="ru-RU" sz="3600" b="1" dirty="0">
              <a:solidFill>
                <a:srgbClr val="0000FF"/>
              </a:solidFill>
            </a:endParaRPr>
          </a:p>
          <a:p>
            <a:pPr marL="0" lvl="1" algn="ctr"/>
            <a:endParaRPr lang="ru-RU" sz="3600" b="1" dirty="0" smtClean="0">
              <a:latin typeface="Calibri"/>
              <a:cs typeface="+mn-cs"/>
            </a:endParaRPr>
          </a:p>
          <a:p>
            <a:pPr marL="0" lvl="1" algn="ctr"/>
            <a:endParaRPr lang="ru-RU" sz="3600" b="1" dirty="0" smtClean="0">
              <a:solidFill>
                <a:srgbClr val="FF0000"/>
              </a:solidFill>
              <a:latin typeface="Calibri"/>
              <a:cs typeface="+mn-cs"/>
            </a:endParaRPr>
          </a:p>
          <a:p>
            <a:pPr marL="0" lvl="1" algn="ctr"/>
            <a:endParaRPr lang="ru-RU" sz="2400" b="1" dirty="0" smtClean="0">
              <a:solidFill>
                <a:srgbClr val="FF0000"/>
              </a:solidFill>
              <a:latin typeface="Calibri"/>
              <a:cs typeface="+mn-cs"/>
            </a:endParaRPr>
          </a:p>
        </p:txBody>
      </p:sp>
    </p:spTree>
    <p:extLst>
      <p:ext uri="{BB962C8B-B14F-4D97-AF65-F5344CB8AC3E}">
        <p14:creationId xmlns:p14="http://schemas.microsoft.com/office/powerpoint/2010/main" val="128725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254029" y="908721"/>
            <a:ext cx="8813569" cy="5016758"/>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ru-RU" dirty="0">
                <a:solidFill>
                  <a:schemeClr val="accent1"/>
                </a:solidFill>
              </a:rPr>
              <a:t> </a:t>
            </a:r>
            <a:r>
              <a:rPr lang="ru-RU" dirty="0" smtClean="0">
                <a:solidFill>
                  <a:schemeClr val="accent1"/>
                </a:solidFill>
              </a:rPr>
              <a:t>                                       </a:t>
            </a:r>
            <a:r>
              <a:rPr lang="ru-RU" sz="3200" b="1" u="sng" dirty="0" smtClean="0">
                <a:solidFill>
                  <a:schemeClr val="accent1"/>
                </a:solidFill>
                <a:latin typeface="Calibri"/>
                <a:cs typeface="+mn-cs"/>
              </a:rPr>
              <a:t>ДОПУСК </a:t>
            </a:r>
            <a:r>
              <a:rPr lang="ru-RU" sz="3200" b="1" u="sng" dirty="0">
                <a:solidFill>
                  <a:schemeClr val="accent1"/>
                </a:solidFill>
                <a:latin typeface="Calibri"/>
                <a:cs typeface="+mn-cs"/>
              </a:rPr>
              <a:t>К ГИА </a:t>
            </a:r>
            <a:r>
              <a:rPr lang="ru-RU" sz="3200" b="1" u="sng" dirty="0" smtClean="0">
                <a:solidFill>
                  <a:schemeClr val="accent1"/>
                </a:solidFill>
                <a:latin typeface="Calibri"/>
                <a:cs typeface="+mn-cs"/>
              </a:rPr>
              <a:t>– 11</a:t>
            </a:r>
          </a:p>
          <a:p>
            <a:r>
              <a:rPr lang="ru-RU" sz="3200" b="1" u="sng" dirty="0">
                <a:latin typeface="Calibri"/>
                <a:cs typeface="+mn-cs"/>
              </a:rPr>
              <a:t/>
            </a:r>
            <a:br>
              <a:rPr lang="ru-RU" sz="3200" b="1" u="sng" dirty="0">
                <a:latin typeface="Calibri"/>
                <a:cs typeface="+mn-cs"/>
              </a:rPr>
            </a:br>
            <a:endParaRPr lang="ru-RU" sz="3200" b="1" u="sng" dirty="0" smtClean="0">
              <a:latin typeface="Calibri"/>
              <a:cs typeface="+mn-cs"/>
            </a:endParaRPr>
          </a:p>
          <a:p>
            <a:r>
              <a:rPr lang="ru-RU" sz="2800" dirty="0">
                <a:solidFill>
                  <a:schemeClr val="accent1"/>
                </a:solidFill>
              </a:rPr>
              <a:t>к</a:t>
            </a:r>
            <a:r>
              <a:rPr lang="ru-RU" sz="2800" dirty="0" smtClean="0">
                <a:solidFill>
                  <a:schemeClr val="accent1"/>
                </a:solidFill>
              </a:rPr>
              <a:t> </a:t>
            </a:r>
            <a:r>
              <a:rPr lang="ru-RU" sz="2800" dirty="0">
                <a:solidFill>
                  <a:schemeClr val="accent1"/>
                </a:solidFill>
              </a:rPr>
              <a:t>прохождению ГИА </a:t>
            </a:r>
            <a:r>
              <a:rPr lang="ru-RU" sz="2800" dirty="0" smtClean="0">
                <a:solidFill>
                  <a:schemeClr val="accent1"/>
                </a:solidFill>
              </a:rPr>
              <a:t>-11 допускаются обучающиеся: </a:t>
            </a:r>
          </a:p>
          <a:p>
            <a:endParaRPr lang="ru-RU" sz="2800" dirty="0" smtClean="0">
              <a:solidFill>
                <a:schemeClr val="accent1"/>
              </a:solidFill>
            </a:endParaRPr>
          </a:p>
          <a:p>
            <a:r>
              <a:rPr lang="ru-RU" sz="2800" dirty="0">
                <a:solidFill>
                  <a:srgbClr val="C00000"/>
                </a:solidFill>
              </a:rPr>
              <a:t>- имеющие допуск по результатам</a:t>
            </a:r>
            <a:br>
              <a:rPr lang="ru-RU" sz="2800" dirty="0">
                <a:solidFill>
                  <a:srgbClr val="C00000"/>
                </a:solidFill>
              </a:rPr>
            </a:br>
            <a:r>
              <a:rPr lang="ru-RU" sz="2800" dirty="0">
                <a:solidFill>
                  <a:srgbClr val="C00000"/>
                </a:solidFill>
              </a:rPr>
              <a:t>итогового сочинения </a:t>
            </a:r>
            <a:r>
              <a:rPr lang="ru-RU" sz="2800" dirty="0" smtClean="0">
                <a:solidFill>
                  <a:srgbClr val="C00000"/>
                </a:solidFill>
              </a:rPr>
              <a:t>(изложения)  («</a:t>
            </a:r>
            <a:r>
              <a:rPr lang="ru-RU" sz="2800" dirty="0">
                <a:solidFill>
                  <a:srgbClr val="C00000"/>
                </a:solidFill>
              </a:rPr>
              <a:t>зачет») </a:t>
            </a:r>
          </a:p>
          <a:p>
            <a:r>
              <a:rPr lang="ru-RU" sz="2800" dirty="0"/>
              <a:t/>
            </a:r>
            <a:br>
              <a:rPr lang="ru-RU" sz="2800" dirty="0"/>
            </a:br>
            <a:r>
              <a:rPr lang="ru-RU" sz="2800" dirty="0" smtClean="0"/>
              <a:t>- </a:t>
            </a:r>
            <a:r>
              <a:rPr lang="ru-RU" sz="2800" dirty="0" smtClean="0">
                <a:solidFill>
                  <a:srgbClr val="C00000"/>
                </a:solidFill>
              </a:rPr>
              <a:t>не </a:t>
            </a:r>
            <a:r>
              <a:rPr lang="ru-RU" sz="2800" dirty="0">
                <a:solidFill>
                  <a:srgbClr val="C00000"/>
                </a:solidFill>
              </a:rPr>
              <a:t>имеющие </a:t>
            </a:r>
            <a:r>
              <a:rPr lang="ru-RU" sz="2800" dirty="0" smtClean="0">
                <a:solidFill>
                  <a:srgbClr val="C00000"/>
                </a:solidFill>
              </a:rPr>
              <a:t>академической задолженности </a:t>
            </a:r>
            <a:r>
              <a:rPr lang="ru-RU" sz="2800" dirty="0">
                <a:solidFill>
                  <a:srgbClr val="C00000"/>
                </a:solidFill>
              </a:rPr>
              <a:t>по всем </a:t>
            </a:r>
            <a:r>
              <a:rPr lang="ru-RU" sz="2800" dirty="0" smtClean="0">
                <a:solidFill>
                  <a:srgbClr val="C00000"/>
                </a:solidFill>
              </a:rPr>
              <a:t>учебным предметам </a:t>
            </a:r>
            <a:r>
              <a:rPr lang="ru-RU" sz="2800" dirty="0">
                <a:solidFill>
                  <a:srgbClr val="C00000"/>
                </a:solidFill>
              </a:rPr>
              <a:t/>
            </a:r>
            <a:br>
              <a:rPr lang="ru-RU" sz="2800" dirty="0">
                <a:solidFill>
                  <a:srgbClr val="C00000"/>
                </a:solidFill>
              </a:rPr>
            </a:br>
            <a:endParaRPr lang="ru-RU" sz="2800" dirty="0">
              <a:solidFill>
                <a:srgbClr val="C00000"/>
              </a:solidFill>
            </a:endParaRPr>
          </a:p>
        </p:txBody>
      </p:sp>
      <p:sp>
        <p:nvSpPr>
          <p:cNvPr id="13" name="Стрелка вправо 12"/>
          <p:cNvSpPr/>
          <p:nvPr/>
        </p:nvSpPr>
        <p:spPr>
          <a:xfrm rot="5400000">
            <a:off x="4113668" y="1528119"/>
            <a:ext cx="943867" cy="83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27845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6341" y="0"/>
            <a:ext cx="9144000" cy="6858000"/>
            <a:chOff x="0" y="0"/>
            <a:chExt cx="5760" cy="4320"/>
          </a:xfrm>
        </p:grpSpPr>
        <p:sp>
          <p:nvSpPr>
            <p:cNvPr id="6157" name="Rectangle 3"/>
            <p:cNvSpPr>
              <a:spLocks noChangeArrowheads="1"/>
            </p:cNvSpPr>
            <p:nvPr/>
          </p:nvSpPr>
          <p:spPr bwMode="auto">
            <a:xfrm>
              <a:off x="0" y="0"/>
              <a:ext cx="657" cy="4320"/>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8" name="Rectangle 4"/>
            <p:cNvSpPr>
              <a:spLocks noChangeArrowheads="1"/>
            </p:cNvSpPr>
            <p:nvPr/>
          </p:nvSpPr>
          <p:spPr bwMode="auto">
            <a:xfrm>
              <a:off x="0" y="482"/>
              <a:ext cx="5760" cy="44"/>
            </a:xfrm>
            <a:prstGeom prst="rect">
              <a:avLst/>
            </a:prstGeom>
            <a:gradFill rotWithShape="1">
              <a:gsLst>
                <a:gs pos="0">
                  <a:srgbClr val="FFCC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59" name="Rectangle 5"/>
            <p:cNvSpPr>
              <a:spLocks noChangeArrowheads="1"/>
            </p:cNvSpPr>
            <p:nvPr/>
          </p:nvSpPr>
          <p:spPr bwMode="auto">
            <a:xfrm>
              <a:off x="0" y="572"/>
              <a:ext cx="4921" cy="210"/>
            </a:xfrm>
            <a:prstGeom prst="rect">
              <a:avLst/>
            </a:prstGeom>
            <a:gradFill rotWithShape="1">
              <a:gsLst>
                <a:gs pos="0">
                  <a:srgbClr val="0066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0" name="Rectangle 6"/>
            <p:cNvSpPr>
              <a:spLocks noChangeArrowheads="1"/>
            </p:cNvSpPr>
            <p:nvPr/>
          </p:nvSpPr>
          <p:spPr bwMode="auto">
            <a:xfrm>
              <a:off x="4830" y="3475"/>
              <a:ext cx="454" cy="544"/>
            </a:xfrm>
            <a:prstGeom prst="rect">
              <a:avLst/>
            </a:prstGeom>
            <a:gradFill rotWithShape="1">
              <a:gsLst>
                <a:gs pos="0">
                  <a:srgbClr val="0099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1" name="Rectangle 7"/>
            <p:cNvSpPr>
              <a:spLocks noChangeArrowheads="1"/>
            </p:cNvSpPr>
            <p:nvPr/>
          </p:nvSpPr>
          <p:spPr bwMode="auto">
            <a:xfrm>
              <a:off x="4967" y="3793"/>
              <a:ext cx="362" cy="271"/>
            </a:xfrm>
            <a:prstGeom prst="rect">
              <a:avLst/>
            </a:prstGeom>
            <a:gradFill rotWithShape="1">
              <a:gsLst>
                <a:gs pos="0">
                  <a:srgbClr val="FFCC66"/>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2" name="Rectangle 8"/>
            <p:cNvSpPr>
              <a:spLocks noChangeArrowheads="1"/>
            </p:cNvSpPr>
            <p:nvPr/>
          </p:nvSpPr>
          <p:spPr bwMode="auto">
            <a:xfrm>
              <a:off x="5012" y="3838"/>
              <a:ext cx="363"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163" name="Rectangle 9"/>
            <p:cNvSpPr>
              <a:spLocks noChangeArrowheads="1"/>
            </p:cNvSpPr>
            <p:nvPr/>
          </p:nvSpPr>
          <p:spPr bwMode="auto">
            <a:xfrm>
              <a:off x="5058" y="3884"/>
              <a:ext cx="544" cy="271"/>
            </a:xfrm>
            <a:prstGeom prst="rect">
              <a:avLst/>
            </a:prstGeom>
            <a:gradFill rotWithShape="1">
              <a:gsLst>
                <a:gs pos="0">
                  <a:srgbClr val="0066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pSp>
      <p:sp>
        <p:nvSpPr>
          <p:cNvPr id="3082" name="Rectangle 10"/>
          <p:cNvSpPr>
            <a:spLocks noChangeArrowheads="1"/>
          </p:cNvSpPr>
          <p:nvPr/>
        </p:nvSpPr>
        <p:spPr bwMode="auto">
          <a:xfrm>
            <a:off x="1447800" y="1341438"/>
            <a:ext cx="7416800" cy="3073400"/>
          </a:xfrm>
          <a:prstGeom prst="rect">
            <a:avLst/>
          </a:prstGeom>
          <a:noFill/>
          <a:ln w="9525">
            <a:noFill/>
            <a:miter lim="800000"/>
            <a:headEnd/>
            <a:tailEnd/>
          </a:ln>
          <a:effectLst/>
        </p:spPr>
        <p:txBody>
          <a:bodyPr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ru-RU" sz="4000" b="1" dirty="0" smtClean="0">
                <a:solidFill>
                  <a:srgbClr val="CC0000"/>
                </a:solidFill>
                <a:effectLst>
                  <a:outerShdw blurRad="38100" dist="38100" dir="2700000" algn="tl">
                    <a:srgbClr val="000000"/>
                  </a:outerShdw>
                </a:effectLst>
              </a:rPr>
              <a:t> </a:t>
            </a:r>
          </a:p>
          <a:p>
            <a:pPr algn="r" eaLnBrk="1" hangingPunct="1">
              <a:defRPr/>
            </a:pPr>
            <a:endParaRPr lang="ru-RU" sz="2000" b="1" dirty="0" smtClean="0">
              <a:solidFill>
                <a:srgbClr val="CC0000"/>
              </a:solidFill>
              <a:effectLst>
                <a:outerShdw blurRad="38100" dist="38100" dir="2700000" algn="tl">
                  <a:srgbClr val="000000"/>
                </a:outerShdw>
              </a:effectLst>
            </a:endParaRPr>
          </a:p>
          <a:p>
            <a:pPr>
              <a:defRPr/>
            </a:pPr>
            <a:r>
              <a:rPr lang="en-US" sz="3600" b="1" dirty="0" smtClean="0">
                <a:solidFill>
                  <a:srgbClr val="CC0000"/>
                </a:solidFill>
                <a:effectLst>
                  <a:outerShdw blurRad="38100" dist="38100" dir="2700000" algn="tl">
                    <a:srgbClr val="000000"/>
                  </a:outerShdw>
                </a:effectLst>
              </a:rPr>
              <a:t> </a:t>
            </a:r>
            <a:r>
              <a:rPr lang="ru-RU" sz="3600" b="1" dirty="0" smtClean="0">
                <a:solidFill>
                  <a:srgbClr val="CC0000"/>
                </a:solidFill>
                <a:effectLst>
                  <a:outerShdw blurRad="38100" dist="38100" dir="2700000" algn="tl">
                    <a:srgbClr val="000000"/>
                  </a:outerShdw>
                </a:effectLst>
              </a:rPr>
              <a:t>           </a:t>
            </a:r>
            <a:r>
              <a:rPr lang="ru-RU" sz="2000" dirty="0" smtClean="0"/>
              <a:t> </a:t>
            </a:r>
            <a:endParaRPr lang="ru-RU" sz="2000" dirty="0"/>
          </a:p>
          <a:p>
            <a:pPr algn="ctr">
              <a:defRPr/>
            </a:pPr>
            <a:r>
              <a:rPr lang="ru-RU" sz="2400" b="1" dirty="0" smtClean="0">
                <a:solidFill>
                  <a:srgbClr val="0000FF"/>
                </a:solidFill>
              </a:rPr>
              <a:t> </a:t>
            </a:r>
            <a:endParaRPr lang="ru-RU" sz="2400" dirty="0" smtClean="0">
              <a:solidFill>
                <a:srgbClr val="0000FF"/>
              </a:solidFill>
            </a:endParaRPr>
          </a:p>
          <a:p>
            <a:pPr algn="ctr">
              <a:defRPr/>
            </a:pPr>
            <a:endParaRPr lang="ru-RU" sz="2000" b="1" dirty="0" smtClean="0">
              <a:solidFill>
                <a:srgbClr val="CC0000"/>
              </a:solidFill>
              <a:effectLst>
                <a:outerShdw blurRad="38100" dist="38100" dir="2700000" algn="tl">
                  <a:srgbClr val="000000"/>
                </a:outerShdw>
              </a:effectLst>
            </a:endParaRPr>
          </a:p>
          <a:p>
            <a:pPr algn="r" eaLnBrk="1" hangingPunct="1">
              <a:defRPr/>
            </a:pPr>
            <a:endParaRPr lang="ru-RU" sz="2000" b="1" dirty="0">
              <a:solidFill>
                <a:srgbClr val="CC0000"/>
              </a:solidFill>
              <a:effectLst>
                <a:outerShdw blurRad="38100" dist="38100" dir="2700000" algn="tl">
                  <a:srgbClr val="000000"/>
                </a:outerShdw>
              </a:effectLst>
            </a:endParaRPr>
          </a:p>
          <a:p>
            <a:pPr algn="r" eaLnBrk="1" hangingPunct="1">
              <a:defRPr/>
            </a:pPr>
            <a:endParaRPr lang="ru-RU" sz="2000" b="1" dirty="0" smtClean="0">
              <a:solidFill>
                <a:srgbClr val="CC0000"/>
              </a:solidFill>
              <a:effectLst>
                <a:outerShdw blurRad="38100" dist="38100" dir="2700000" algn="tl">
                  <a:srgbClr val="000000"/>
                </a:outerShdw>
              </a:effectLst>
            </a:endParaRPr>
          </a:p>
          <a:p>
            <a:pPr algn="r" eaLnBrk="1" hangingPunct="1">
              <a:defRPr/>
            </a:pPr>
            <a:r>
              <a:rPr lang="en-US" sz="2000" b="1" dirty="0" smtClean="0">
                <a:solidFill>
                  <a:srgbClr val="0070C0"/>
                </a:solidFill>
                <a:effectLst>
                  <a:outerShdw blurRad="38100" dist="38100" dir="2700000" algn="tl">
                    <a:srgbClr val="000000"/>
                  </a:outerShdw>
                </a:effectLst>
              </a:rPr>
              <a:t> </a:t>
            </a:r>
            <a:endParaRPr lang="ru-RU" sz="2000" b="1" dirty="0" smtClean="0">
              <a:solidFill>
                <a:srgbClr val="0070C0"/>
              </a:solidFill>
              <a:effectLst>
                <a:outerShdw blurRad="38100" dist="38100" dir="2700000" algn="tl">
                  <a:srgbClr val="000000"/>
                </a:outerShdw>
              </a:effectLst>
            </a:endParaRPr>
          </a:p>
          <a:p>
            <a:pPr algn="r" eaLnBrk="1" hangingPunct="1">
              <a:defRPr/>
            </a:pPr>
            <a:endParaRPr lang="ru-RU" sz="2000" b="1" dirty="0">
              <a:solidFill>
                <a:srgbClr val="0070C0"/>
              </a:solidFill>
              <a:effectLst>
                <a:outerShdw blurRad="38100" dist="38100" dir="2700000" algn="tl">
                  <a:srgbClr val="000000"/>
                </a:outerShdw>
              </a:effectLst>
            </a:endParaRPr>
          </a:p>
          <a:p>
            <a:pPr algn="r" eaLnBrk="1" hangingPunct="1">
              <a:defRPr/>
            </a:pPr>
            <a:endParaRPr lang="ru-RU" sz="2000" b="1" dirty="0" smtClean="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endParaRPr lang="ru-RU" sz="1600" b="1" dirty="0">
              <a:solidFill>
                <a:srgbClr val="0070C0"/>
              </a:solidFill>
              <a:effectLst>
                <a:outerShdw blurRad="38100" dist="38100" dir="2700000" algn="tl">
                  <a:srgbClr val="000000"/>
                </a:outerShdw>
              </a:effectLst>
            </a:endParaRPr>
          </a:p>
          <a:p>
            <a:pPr algn="r" eaLnBrk="1" hangingPunct="1">
              <a:defRPr/>
            </a:pPr>
            <a:endParaRPr lang="ru-RU" sz="1600" b="1" dirty="0" smtClean="0">
              <a:solidFill>
                <a:srgbClr val="0070C0"/>
              </a:solidFill>
              <a:effectLst>
                <a:outerShdw blurRad="38100" dist="38100" dir="2700000" algn="tl">
                  <a:srgbClr val="000000"/>
                </a:outerShdw>
              </a:effectLst>
            </a:endParaRPr>
          </a:p>
          <a:p>
            <a:pPr algn="r" eaLnBrk="1" hangingPunct="1">
              <a:defRPr/>
            </a:pPr>
            <a:r>
              <a:rPr lang="ru-RU" sz="1600" b="1" dirty="0" smtClean="0">
                <a:solidFill>
                  <a:srgbClr val="0070C0"/>
                </a:solidFill>
                <a:effectLst>
                  <a:outerShdw blurRad="38100" dist="38100" dir="2700000" algn="tl">
                    <a:srgbClr val="000000"/>
                  </a:outerShdw>
                </a:effectLst>
              </a:rPr>
              <a:t> </a:t>
            </a:r>
          </a:p>
        </p:txBody>
      </p:sp>
      <p:sp>
        <p:nvSpPr>
          <p:cNvPr id="6149" name="Прямоугольник 2"/>
          <p:cNvSpPr>
            <a:spLocks noChangeArrowheads="1"/>
          </p:cNvSpPr>
          <p:nvPr/>
        </p:nvSpPr>
        <p:spPr bwMode="auto">
          <a:xfrm>
            <a:off x="1289050" y="1262063"/>
            <a:ext cx="7604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altLang="ru-RU" sz="3200" b="1">
                <a:solidFill>
                  <a:srgbClr val="0000FF"/>
                </a:solidFill>
              </a:rPr>
              <a:t> </a:t>
            </a:r>
          </a:p>
        </p:txBody>
      </p:sp>
      <p:grpSp>
        <p:nvGrpSpPr>
          <p:cNvPr id="6151" name="Группа 14"/>
          <p:cNvGrpSpPr>
            <a:grpSpLocks/>
          </p:cNvGrpSpPr>
          <p:nvPr/>
        </p:nvGrpSpPr>
        <p:grpSpPr bwMode="auto">
          <a:xfrm>
            <a:off x="142417" y="346622"/>
            <a:ext cx="8728062" cy="728115"/>
            <a:chOff x="-12687" y="59286"/>
            <a:chExt cx="8728062" cy="728114"/>
          </a:xfrm>
        </p:grpSpPr>
        <p:grpSp>
          <p:nvGrpSpPr>
            <p:cNvPr id="6153" name="Группа 15"/>
            <p:cNvGrpSpPr>
              <a:grpSpLocks/>
            </p:cNvGrpSpPr>
            <p:nvPr/>
          </p:nvGrpSpPr>
          <p:grpSpPr bwMode="auto">
            <a:xfrm>
              <a:off x="-12687" y="59286"/>
              <a:ext cx="8728062" cy="728114"/>
              <a:chOff x="-12719" y="59262"/>
              <a:chExt cx="8728123" cy="728120"/>
            </a:xfrm>
          </p:grpSpPr>
          <p:pic>
            <p:nvPicPr>
              <p:cNvPr id="6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9" y="59262"/>
                <a:ext cx="864656" cy="61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Прямая соединительная линия 18"/>
              <p:cNvCxnSpPr/>
              <p:nvPr/>
            </p:nvCxnSpPr>
            <p:spPr>
              <a:xfrm>
                <a:off x="285720" y="785794"/>
                <a:ext cx="8429684" cy="1588"/>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960513" y="147638"/>
              <a:ext cx="7332588" cy="461664"/>
            </a:xfrm>
            <a:prstGeom prst="rect">
              <a:avLst/>
            </a:prstGeom>
            <a:noFill/>
          </p:spPr>
          <p:txBody>
            <a:bodyPr wrap="square">
              <a:spAutoFit/>
            </a:bodyPr>
            <a:lstStyle/>
            <a:p>
              <a:pPr algn="ctr" fontAlgn="auto">
                <a:spcBef>
                  <a:spcPts val="0"/>
                </a:spcBef>
                <a:spcAft>
                  <a:spcPts val="0"/>
                </a:spcAft>
                <a:defRPr/>
              </a:pPr>
              <a:r>
                <a:rPr lang="ru-RU" sz="2400" b="1" dirty="0">
                  <a:solidFill>
                    <a:srgbClr val="002060"/>
                  </a:solidFill>
                  <a:latin typeface="+mj-lt"/>
                  <a:cs typeface="Arial" pitchFamily="34" charset="0"/>
                </a:rPr>
                <a:t>Департамент образования </a:t>
              </a:r>
              <a:r>
                <a:rPr lang="ru-RU" sz="2400" b="1" dirty="0" smtClean="0">
                  <a:solidFill>
                    <a:srgbClr val="002060"/>
                  </a:solidFill>
                  <a:latin typeface="+mj-lt"/>
                  <a:cs typeface="Arial" pitchFamily="34" charset="0"/>
                </a:rPr>
                <a:t>Ивановской области</a:t>
              </a:r>
              <a:endParaRPr lang="ru-RU" sz="2400" b="1" dirty="0">
                <a:solidFill>
                  <a:srgbClr val="002060"/>
                </a:solidFill>
                <a:latin typeface="+mj-lt"/>
                <a:cs typeface="Arial" pitchFamily="34" charset="0"/>
              </a:endParaRPr>
            </a:p>
          </p:txBody>
        </p:sp>
      </p:grpSp>
      <p:pic>
        <p:nvPicPr>
          <p:cNvPr id="61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654" y="1587534"/>
            <a:ext cx="8126412" cy="4578316"/>
          </a:xfrm>
          <a:prstGeom prst="rect">
            <a:avLst/>
          </a:prstGeom>
          <a:solidFill>
            <a:srgbClr val="FFCCFF"/>
          </a:solidFill>
          <a:ln>
            <a:noFill/>
          </a:ln>
          <a:effectLst/>
          <a:extLst/>
        </p:spPr>
      </p:pic>
    </p:spTree>
    <p:extLst>
      <p:ext uri="{BB962C8B-B14F-4D97-AF65-F5344CB8AC3E}">
        <p14:creationId xmlns:p14="http://schemas.microsoft.com/office/powerpoint/2010/main" val="3485717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34136" y="93369"/>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0" y="809331"/>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1077218"/>
          </a:xfrm>
          <a:prstGeom prst="rect">
            <a:avLst/>
          </a:prstGeom>
        </p:spPr>
        <p:txBody>
          <a:bodyPr wrap="square">
            <a:spAutoFit/>
          </a:bodyPr>
          <a:lstStyle/>
          <a:p>
            <a:pPr marL="0" lvl="1" algn="ctr"/>
            <a:r>
              <a:rPr lang="ru-RU" sz="3200" b="1" u="sng" dirty="0">
                <a:solidFill>
                  <a:srgbClr val="0070C0"/>
                </a:solidFill>
                <a:latin typeface="Calibri"/>
                <a:cs typeface="+mn-cs"/>
              </a:rPr>
              <a:t>Формы </a:t>
            </a:r>
            <a:r>
              <a:rPr lang="ru-RU" sz="3200" b="1" u="sng" dirty="0" smtClean="0">
                <a:solidFill>
                  <a:srgbClr val="0070C0"/>
                </a:solidFill>
                <a:latin typeface="Calibri"/>
                <a:cs typeface="+mn-cs"/>
              </a:rPr>
              <a:t> ГИА-11</a:t>
            </a:r>
          </a:p>
          <a:p>
            <a:pPr marL="0" lvl="1" algn="ctr"/>
            <a:r>
              <a:rPr lang="ru-RU" sz="3200" b="1" dirty="0" smtClean="0">
                <a:solidFill>
                  <a:srgbClr val="C00000"/>
                </a:solidFill>
                <a:latin typeface="Calibri"/>
                <a:cs typeface="+mn-cs"/>
              </a:rPr>
              <a:t> </a:t>
            </a:r>
            <a:endParaRPr lang="ru-RU" b="1" dirty="0" smtClean="0">
              <a:solidFill>
                <a:srgbClr val="FF0000"/>
              </a:solidFill>
              <a:latin typeface="Calibri"/>
              <a:cs typeface="+mn-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990733607"/>
              </p:ext>
            </p:extLst>
          </p:nvPr>
        </p:nvGraphicFramePr>
        <p:xfrm>
          <a:off x="467543" y="2348879"/>
          <a:ext cx="8454415" cy="3787904"/>
        </p:xfrm>
        <a:graphic>
          <a:graphicData uri="http://schemas.openxmlformats.org/drawingml/2006/table">
            <a:tbl>
              <a:tblPr firstRow="1" bandRow="1">
                <a:tableStyleId>{5C22544A-7EE6-4342-B048-85BDC9FD1C3A}</a:tableStyleId>
              </a:tblPr>
              <a:tblGrid>
                <a:gridCol w="4032449">
                  <a:extLst>
                    <a:ext uri="{9D8B030D-6E8A-4147-A177-3AD203B41FA5}">
                      <a16:colId xmlns:a16="http://schemas.microsoft.com/office/drawing/2014/main" xmlns="" val="20000"/>
                    </a:ext>
                  </a:extLst>
                </a:gridCol>
                <a:gridCol w="4421966">
                  <a:extLst>
                    <a:ext uri="{9D8B030D-6E8A-4147-A177-3AD203B41FA5}">
                      <a16:colId xmlns:a16="http://schemas.microsoft.com/office/drawing/2014/main" xmlns="" val="20001"/>
                    </a:ext>
                  </a:extLst>
                </a:gridCol>
              </a:tblGrid>
              <a:tr h="3787904">
                <a:tc>
                  <a:txBody>
                    <a:bodyPr/>
                    <a:lstStyle/>
                    <a:p>
                      <a:r>
                        <a:rPr lang="ru-RU" b="1" dirty="0" smtClean="0">
                          <a:solidFill>
                            <a:schemeClr val="tx1"/>
                          </a:solidFill>
                        </a:rPr>
                        <a:t> </a:t>
                      </a:r>
                      <a:endParaRPr lang="ru-RU"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solidFill>
                            <a:schemeClr val="tx1"/>
                          </a:solidFill>
                        </a:rPr>
                        <a:t>ЕГЭ</a:t>
                      </a:r>
                    </a:p>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solidFill>
                            <a:schemeClr val="tx1"/>
                          </a:solidFill>
                        </a:rPr>
                        <a:t> проводится</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24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smtClean="0">
                          <a:solidFill>
                            <a:schemeClr val="tx1"/>
                          </a:solidFill>
                        </a:rPr>
                        <a:t> по заданиям стандартизированной формы</a:t>
                      </a:r>
                    </a:p>
                    <a:p>
                      <a:endParaRPr lang="ru-RU" dirty="0">
                        <a:solidFill>
                          <a:schemeClr val="tx1"/>
                        </a:solidFill>
                      </a:endParaRPr>
                    </a:p>
                  </a:txBody>
                  <a:tcPr>
                    <a:solidFill>
                      <a:schemeClr val="bg2"/>
                    </a:solidFill>
                  </a:tcPr>
                </a:tc>
                <a:tc>
                  <a:txBody>
                    <a:bodyPr/>
                    <a:lstStyle/>
                    <a:p>
                      <a:endParaRPr lang="ru-RU" dirty="0" smtClean="0">
                        <a:solidFill>
                          <a:schemeClr val="tx1"/>
                        </a:solidFill>
                      </a:endParaRPr>
                    </a:p>
                    <a:p>
                      <a:pPr algn="ctr"/>
                      <a:r>
                        <a:rPr lang="ru-RU" sz="2400" b="1" dirty="0" smtClean="0">
                          <a:solidFill>
                            <a:schemeClr val="tx1"/>
                          </a:solidFill>
                        </a:rPr>
                        <a:t>ГВЭ</a:t>
                      </a:r>
                      <a:r>
                        <a:rPr lang="ru-RU" sz="2400" dirty="0" smtClean="0">
                          <a:solidFill>
                            <a:schemeClr val="tx1"/>
                          </a:solidFill>
                        </a:rPr>
                        <a:t> </a:t>
                      </a:r>
                    </a:p>
                    <a:p>
                      <a:pPr algn="ctr"/>
                      <a:r>
                        <a:rPr lang="ru-RU" sz="2400" dirty="0" smtClean="0">
                          <a:solidFill>
                            <a:schemeClr val="tx1"/>
                          </a:solidFill>
                        </a:rPr>
                        <a:t>проводится</a:t>
                      </a:r>
                    </a:p>
                    <a:p>
                      <a:pPr algn="ctr"/>
                      <a:r>
                        <a:rPr lang="ru-RU" sz="2400" dirty="0" smtClean="0">
                          <a:solidFill>
                            <a:schemeClr val="tx1"/>
                          </a:solidFill>
                        </a:rPr>
                        <a:t> </a:t>
                      </a:r>
                    </a:p>
                    <a:p>
                      <a:pPr algn="ctr"/>
                      <a:r>
                        <a:rPr lang="ru-RU" sz="2400" dirty="0" smtClean="0">
                          <a:solidFill>
                            <a:schemeClr val="tx1"/>
                          </a:solidFill>
                        </a:rPr>
                        <a:t> в форме письменных и</a:t>
                      </a:r>
                      <a:r>
                        <a:rPr lang="en-US" sz="2400" dirty="0" smtClean="0">
                          <a:solidFill>
                            <a:schemeClr val="tx1"/>
                          </a:solidFill>
                        </a:rPr>
                        <a:t>/</a:t>
                      </a:r>
                      <a:r>
                        <a:rPr lang="ru-RU" sz="2400" dirty="0" smtClean="0">
                          <a:solidFill>
                            <a:schemeClr val="tx1"/>
                          </a:solidFill>
                        </a:rPr>
                        <a:t>или устных экзаменов с использованием текстов, тем, заданий, билетов </a:t>
                      </a:r>
                    </a:p>
                    <a:p>
                      <a:endParaRPr lang="ru-RU" dirty="0">
                        <a:solidFill>
                          <a:schemeClr val="tx1"/>
                        </a:solidFill>
                      </a:endParaRPr>
                    </a:p>
                  </a:txBody>
                  <a:tcPr>
                    <a:solidFill>
                      <a:schemeClr val="bg2"/>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177791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3074" name="Picture 2" descr="https://documents.infourok.ru/523a722e-9bf9-41e6-892f-ef1238a66d8f/0/slide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96752"/>
            <a:ext cx="784887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36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5122" name="Picture 2" descr="https://documents.infourok.ru/523a722e-9bf9-41e6-892f-ef1238a66d8f/0/slide_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790" y="1124744"/>
            <a:ext cx="787004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73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7172" name="Picture 4" descr="https://documents.infourok.ru/523a722e-9bf9-41e6-892f-ef1238a66d8f/0/slide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41721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3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467544" y="1859340"/>
            <a:ext cx="8496944" cy="4154984"/>
          </a:xfrm>
          <a:prstGeom prst="rect">
            <a:avLst/>
          </a:prstGeom>
        </p:spPr>
        <p:txBody>
          <a:bodyPr wrap="square">
            <a:spAutoFit/>
          </a:bodyPr>
          <a:lstStyle/>
          <a:p>
            <a:pPr algn="ctr"/>
            <a:r>
              <a:rPr lang="ru-RU" sz="2400" dirty="0">
                <a:solidFill>
                  <a:srgbClr val="262699"/>
                </a:solidFill>
              </a:rPr>
              <a:t>Возможность </a:t>
            </a:r>
            <a:r>
              <a:rPr lang="ru-RU" sz="2400" b="1" dirty="0">
                <a:solidFill>
                  <a:srgbClr val="262699"/>
                </a:solidFill>
              </a:rPr>
              <a:t>изменения</a:t>
            </a:r>
            <a:r>
              <a:rPr lang="ru-RU" sz="2400" dirty="0">
                <a:solidFill>
                  <a:srgbClr val="262699"/>
                </a:solidFill>
              </a:rPr>
              <a:t> выбранных </a:t>
            </a:r>
          </a:p>
          <a:p>
            <a:pPr algn="ctr"/>
            <a:r>
              <a:rPr lang="ru-RU" sz="2400" dirty="0">
                <a:solidFill>
                  <a:srgbClr val="262699"/>
                </a:solidFill>
              </a:rPr>
              <a:t>до 1 февраля </a:t>
            </a:r>
            <a:r>
              <a:rPr lang="ru-RU" sz="2400" dirty="0" smtClean="0">
                <a:solidFill>
                  <a:srgbClr val="262699"/>
                </a:solidFill>
              </a:rPr>
              <a:t>2022 года </a:t>
            </a:r>
            <a:r>
              <a:rPr lang="ru-RU" sz="2400" b="1" dirty="0" smtClean="0">
                <a:solidFill>
                  <a:srgbClr val="262699"/>
                </a:solidFill>
              </a:rPr>
              <a:t>экзаменов</a:t>
            </a:r>
            <a:r>
              <a:rPr lang="ru-RU" sz="2400" dirty="0" smtClean="0">
                <a:solidFill>
                  <a:srgbClr val="262699"/>
                </a:solidFill>
              </a:rPr>
              <a:t> </a:t>
            </a:r>
          </a:p>
          <a:p>
            <a:pPr algn="ctr"/>
            <a:endParaRPr lang="ru-RU" sz="2400" dirty="0" smtClean="0">
              <a:solidFill>
                <a:srgbClr val="C00000"/>
              </a:solidFill>
            </a:endParaRPr>
          </a:p>
          <a:p>
            <a:pPr algn="just"/>
            <a:r>
              <a:rPr lang="ru-RU" sz="2400" dirty="0" smtClean="0">
                <a:solidFill>
                  <a:srgbClr val="C00000"/>
                </a:solidFill>
              </a:rPr>
              <a:t> </a:t>
            </a:r>
            <a:r>
              <a:rPr lang="ru-RU" sz="2400" b="1" dirty="0">
                <a:solidFill>
                  <a:schemeClr val="accent1"/>
                </a:solidFill>
              </a:rPr>
              <a:t>не позднее чем за две недели до даты экзаменов</a:t>
            </a:r>
            <a:r>
              <a:rPr lang="ru-RU" sz="2400" dirty="0">
                <a:solidFill>
                  <a:schemeClr val="accent1"/>
                </a:solidFill>
              </a:rPr>
              <a:t>  при наличии  уважительных причин (болезни или иных обстоятельств), </a:t>
            </a:r>
            <a:r>
              <a:rPr lang="ru-RU" sz="2400" u="sng" dirty="0">
                <a:solidFill>
                  <a:schemeClr val="accent1"/>
                </a:solidFill>
              </a:rPr>
              <a:t>подтвержденных документально</a:t>
            </a:r>
            <a:r>
              <a:rPr lang="ru-RU" sz="2400" dirty="0" smtClean="0">
                <a:solidFill>
                  <a:schemeClr val="accent1"/>
                </a:solidFill>
              </a:rPr>
              <a:t>.</a:t>
            </a:r>
          </a:p>
          <a:p>
            <a:pPr algn="just"/>
            <a:endParaRPr lang="ru-RU" sz="2400" dirty="0">
              <a:solidFill>
                <a:schemeClr val="accent1"/>
              </a:solidFill>
            </a:endParaRPr>
          </a:p>
          <a:p>
            <a:pPr algn="just"/>
            <a:r>
              <a:rPr lang="ru-RU" sz="2400" dirty="0" smtClean="0">
                <a:solidFill>
                  <a:schemeClr val="accent1"/>
                </a:solidFill>
              </a:rPr>
              <a:t> </a:t>
            </a:r>
            <a:r>
              <a:rPr lang="ru-RU" sz="2400" dirty="0">
                <a:solidFill>
                  <a:schemeClr val="accent1"/>
                </a:solidFill>
              </a:rPr>
              <a:t>Обучающийся подает заявление в ГЭК с указанием измененного перечня учебных предметов, по которым он планирует пройти ГИА, и причины изменения заявленного ранее перечня. </a:t>
            </a:r>
          </a:p>
        </p:txBody>
      </p:sp>
      <p:pic>
        <p:nvPicPr>
          <p:cNvPr id="1026" name="Picture 2" descr="C:\Users\malkova\Documents\ЕГЭ 2022\Без названия.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787401"/>
            <a:ext cx="1584176" cy="98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12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8194" name="Picture 2" descr="https://documents.infourok.ru/523a722e-9bf9-41e6-892f-ef1238a66d8f/0/slide_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113" y="99650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59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970865"/>
          </a:xfrm>
          <a:prstGeom prst="rect">
            <a:avLst/>
          </a:prstGeom>
        </p:spPr>
        <p:txBody>
          <a:bodyPr wrap="square">
            <a:spAutoFit/>
          </a:bodyPr>
          <a:lstStyle/>
          <a:p>
            <a:pPr algn="ctr"/>
            <a:r>
              <a:rPr lang="ru-RU" sz="2400" b="1" dirty="0" smtClean="0">
                <a:solidFill>
                  <a:srgbClr val="0070C0"/>
                </a:solidFill>
              </a:rPr>
              <a:t>ЕГЭ </a:t>
            </a:r>
            <a:r>
              <a:rPr lang="ru-RU" sz="2400" b="1" dirty="0">
                <a:solidFill>
                  <a:srgbClr val="0070C0"/>
                </a:solidFill>
              </a:rPr>
              <a:t>проводится </a:t>
            </a:r>
            <a:endParaRPr lang="ru-RU" sz="2400" b="1" dirty="0" smtClean="0">
              <a:solidFill>
                <a:srgbClr val="0070C0"/>
              </a:solidFill>
            </a:endParaRPr>
          </a:p>
          <a:p>
            <a:pPr algn="ctr"/>
            <a:r>
              <a:rPr lang="ru-RU" sz="2400" b="1" dirty="0" smtClean="0">
                <a:solidFill>
                  <a:srgbClr val="0070C0"/>
                </a:solidFill>
              </a:rPr>
              <a:t>по 15 </a:t>
            </a:r>
            <a:r>
              <a:rPr lang="ru-RU" sz="2400" b="1" dirty="0">
                <a:solidFill>
                  <a:srgbClr val="0070C0"/>
                </a:solidFill>
              </a:rPr>
              <a:t>общеобразовательным </a:t>
            </a:r>
            <a:r>
              <a:rPr lang="ru-RU" sz="2400" b="1" dirty="0" smtClean="0">
                <a:solidFill>
                  <a:srgbClr val="0070C0"/>
                </a:solidFill>
              </a:rPr>
              <a:t>предметам</a:t>
            </a:r>
            <a:endParaRPr lang="ru-RU" sz="2400" b="1" dirty="0">
              <a:solidFill>
                <a:srgbClr val="0070C0"/>
              </a:solidFill>
            </a:endParaRPr>
          </a:p>
          <a:p>
            <a:r>
              <a:rPr lang="ru-RU" dirty="0"/>
              <a:t/>
            </a:r>
            <a:br>
              <a:rPr lang="ru-RU" dirty="0"/>
            </a:br>
            <a:r>
              <a:rPr lang="ru-RU" dirty="0" smtClean="0">
                <a:solidFill>
                  <a:schemeClr val="accent1"/>
                </a:solidFill>
              </a:rPr>
              <a:t>- </a:t>
            </a:r>
            <a:r>
              <a:rPr lang="ru-RU" sz="2000" b="1" dirty="0" smtClean="0">
                <a:solidFill>
                  <a:schemeClr val="accent1"/>
                </a:solidFill>
              </a:rPr>
              <a:t>русский </a:t>
            </a:r>
            <a:r>
              <a:rPr lang="ru-RU" sz="2000" b="1" dirty="0">
                <a:solidFill>
                  <a:schemeClr val="accent1"/>
                </a:solidFill>
              </a:rPr>
              <a:t>язык</a:t>
            </a:r>
          </a:p>
          <a:p>
            <a:r>
              <a:rPr lang="ru-RU" sz="2000" b="1" dirty="0" smtClean="0">
                <a:solidFill>
                  <a:schemeClr val="accent1"/>
                </a:solidFill>
              </a:rPr>
              <a:t>- математика </a:t>
            </a:r>
            <a:r>
              <a:rPr lang="ru-RU" sz="2000" b="1" dirty="0">
                <a:solidFill>
                  <a:schemeClr val="accent1"/>
                </a:solidFill>
              </a:rPr>
              <a:t>(базовая и профильная) </a:t>
            </a:r>
          </a:p>
          <a:p>
            <a:r>
              <a:rPr lang="ru-RU" sz="2000" b="1" dirty="0" smtClean="0">
                <a:solidFill>
                  <a:schemeClr val="accent1"/>
                </a:solidFill>
              </a:rPr>
              <a:t>- физика</a:t>
            </a:r>
            <a:endParaRPr lang="ru-RU" sz="2000" b="1" dirty="0">
              <a:solidFill>
                <a:schemeClr val="accent1"/>
              </a:solidFill>
            </a:endParaRPr>
          </a:p>
          <a:p>
            <a:r>
              <a:rPr lang="ru-RU" sz="2000" b="1" dirty="0" smtClean="0">
                <a:solidFill>
                  <a:schemeClr val="accent1"/>
                </a:solidFill>
              </a:rPr>
              <a:t>- химия</a:t>
            </a:r>
            <a:endParaRPr lang="ru-RU" sz="2000" b="1" dirty="0">
              <a:solidFill>
                <a:schemeClr val="accent1"/>
              </a:solidFill>
            </a:endParaRPr>
          </a:p>
          <a:p>
            <a:r>
              <a:rPr lang="ru-RU" sz="2000" b="1" dirty="0" smtClean="0">
                <a:solidFill>
                  <a:schemeClr val="accent1"/>
                </a:solidFill>
              </a:rPr>
              <a:t>- история</a:t>
            </a:r>
            <a:endParaRPr lang="ru-RU" sz="2000" b="1" dirty="0">
              <a:solidFill>
                <a:schemeClr val="accent1"/>
              </a:solidFill>
            </a:endParaRPr>
          </a:p>
          <a:p>
            <a:r>
              <a:rPr lang="ru-RU" sz="2000" b="1" dirty="0" smtClean="0">
                <a:solidFill>
                  <a:schemeClr val="accent1"/>
                </a:solidFill>
              </a:rPr>
              <a:t>- обществознание</a:t>
            </a:r>
            <a:endParaRPr lang="ru-RU" sz="2000" b="1" dirty="0">
              <a:solidFill>
                <a:schemeClr val="accent1"/>
              </a:solidFill>
            </a:endParaRPr>
          </a:p>
          <a:p>
            <a:r>
              <a:rPr lang="ru-RU" sz="2000" b="1" dirty="0" smtClean="0">
                <a:solidFill>
                  <a:schemeClr val="accent1"/>
                </a:solidFill>
              </a:rPr>
              <a:t>- информатика </a:t>
            </a:r>
            <a:r>
              <a:rPr lang="ru-RU" sz="2000" b="1" dirty="0">
                <a:solidFill>
                  <a:schemeClr val="accent1"/>
                </a:solidFill>
              </a:rPr>
              <a:t>и </a:t>
            </a:r>
            <a:r>
              <a:rPr lang="ru-RU" sz="2000" b="1" dirty="0" smtClean="0">
                <a:solidFill>
                  <a:schemeClr val="accent1"/>
                </a:solidFill>
              </a:rPr>
              <a:t>информационно-коммуникационные технологии </a:t>
            </a:r>
            <a:r>
              <a:rPr lang="ru-RU" sz="2000" b="1" dirty="0">
                <a:solidFill>
                  <a:schemeClr val="accent1"/>
                </a:solidFill>
              </a:rPr>
              <a:t>(ИКТ) </a:t>
            </a:r>
          </a:p>
          <a:p>
            <a:r>
              <a:rPr lang="ru-RU" sz="2000" b="1" dirty="0" smtClean="0">
                <a:solidFill>
                  <a:schemeClr val="accent1"/>
                </a:solidFill>
              </a:rPr>
              <a:t>- биология</a:t>
            </a:r>
            <a:endParaRPr lang="ru-RU" sz="2000" b="1" dirty="0">
              <a:solidFill>
                <a:schemeClr val="accent1"/>
              </a:solidFill>
            </a:endParaRPr>
          </a:p>
          <a:p>
            <a:r>
              <a:rPr lang="ru-RU" sz="2000" b="1" dirty="0" smtClean="0">
                <a:solidFill>
                  <a:schemeClr val="accent1"/>
                </a:solidFill>
              </a:rPr>
              <a:t>- география</a:t>
            </a:r>
            <a:endParaRPr lang="ru-RU" sz="2000" b="1" dirty="0">
              <a:solidFill>
                <a:schemeClr val="accent1"/>
              </a:solidFill>
            </a:endParaRPr>
          </a:p>
          <a:p>
            <a:r>
              <a:rPr lang="ru-RU" sz="2000" b="1" dirty="0" smtClean="0">
                <a:solidFill>
                  <a:schemeClr val="accent1"/>
                </a:solidFill>
              </a:rPr>
              <a:t>- иностранные </a:t>
            </a:r>
            <a:r>
              <a:rPr lang="ru-RU" sz="2000" b="1" dirty="0">
                <a:solidFill>
                  <a:schemeClr val="accent1"/>
                </a:solidFill>
              </a:rPr>
              <a:t>языки (английский, немецкий, французский и </a:t>
            </a:r>
            <a:r>
              <a:rPr lang="ru-RU" sz="2000" b="1" dirty="0" smtClean="0">
                <a:solidFill>
                  <a:schemeClr val="accent1"/>
                </a:solidFill>
              </a:rPr>
              <a:t>испанский, китайский </a:t>
            </a:r>
            <a:r>
              <a:rPr lang="ru-RU" sz="2000" b="1" dirty="0">
                <a:solidFill>
                  <a:schemeClr val="accent1"/>
                </a:solidFill>
              </a:rPr>
              <a:t>языки) </a:t>
            </a:r>
          </a:p>
          <a:p>
            <a:r>
              <a:rPr lang="ru-RU" sz="2000" b="1" dirty="0" smtClean="0">
                <a:solidFill>
                  <a:schemeClr val="accent1"/>
                </a:solidFill>
              </a:rPr>
              <a:t>- литература</a:t>
            </a:r>
            <a:r>
              <a:rPr lang="ru-RU" sz="2000" b="1" dirty="0">
                <a:solidFill>
                  <a:schemeClr val="accent1"/>
                </a:solidFill>
              </a:rPr>
              <a:t> </a:t>
            </a:r>
          </a:p>
          <a:p>
            <a:pPr marL="0" lvl="1" algn="ctr"/>
            <a:endParaRPr lang="ru-RU" sz="3200" b="1" dirty="0">
              <a:solidFill>
                <a:srgbClr val="002060"/>
              </a:solidFill>
              <a:latin typeface="Calibri"/>
              <a:cs typeface="+mn-cs"/>
            </a:endParaRP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1521475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509200"/>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ru-RU" sz="2400" b="1" dirty="0" smtClean="0">
                <a:solidFill>
                  <a:srgbClr val="0070C0"/>
                </a:solidFill>
                <a:latin typeface="Times New Roman" pitchFamily="18" charset="0"/>
              </a:rPr>
              <a:t>Федеральный закон «Об образовании в Российской Федерации» от 29.12.2012 № 273-ФЗ (ст.59);</a:t>
            </a:r>
          </a:p>
          <a:p>
            <a:pPr marL="0" lvl="1" indent="-431800" algn="just">
              <a:buFont typeface="Arial" pitchFamily="34" charset="0"/>
              <a:buChar char="•"/>
            </a:pPr>
            <a:endParaRPr lang="ru-RU" sz="2400" b="1" dirty="0">
              <a:solidFill>
                <a:srgbClr val="0070C0"/>
              </a:solidFill>
              <a:latin typeface="Times New Roman" pitchFamily="18" charset="0"/>
            </a:endParaRPr>
          </a:p>
          <a:p>
            <a:pPr marL="0" lvl="1" indent="-431800" algn="just">
              <a:buFont typeface="Arial" pitchFamily="34" charset="0"/>
              <a:buChar char="•"/>
            </a:pPr>
            <a:r>
              <a:rPr lang="ru-RU" sz="2400" b="1" dirty="0">
                <a:solidFill>
                  <a:srgbClr val="0070C0"/>
                </a:solidFill>
                <a:latin typeface="Times New Roman" pitchFamily="18" charset="0"/>
              </a:rPr>
              <a:t>Порядок проведения</a:t>
            </a:r>
            <a:r>
              <a:rPr lang="en-US" sz="2400" b="1" dirty="0">
                <a:solidFill>
                  <a:srgbClr val="0070C0"/>
                </a:solidFill>
                <a:latin typeface="Times New Roman" pitchFamily="18" charset="0"/>
              </a:rPr>
              <a:t> </a:t>
            </a:r>
            <a:r>
              <a:rPr lang="ru-RU" sz="2400" b="1" dirty="0">
                <a:solidFill>
                  <a:srgbClr val="0070C0"/>
                </a:solidFill>
                <a:latin typeface="Times New Roman" pitchFamily="18" charset="0"/>
              </a:rPr>
              <a:t>ГИА-11,</a:t>
            </a:r>
            <a:r>
              <a:rPr lang="en-US" sz="2400" b="1" dirty="0">
                <a:solidFill>
                  <a:srgbClr val="0070C0"/>
                </a:solidFill>
                <a:latin typeface="Times New Roman" pitchFamily="18" charset="0"/>
              </a:rPr>
              <a:t> </a:t>
            </a:r>
            <a:r>
              <a:rPr lang="ru-RU" sz="2400" b="1" dirty="0">
                <a:solidFill>
                  <a:srgbClr val="0070C0"/>
                </a:solidFill>
                <a:latin typeface="Times New Roman" pitchFamily="18" charset="0"/>
              </a:rPr>
              <a:t>утвержденный приказами  Министерства просвещения Российской Федерации, Федеральной службы   по надзору в сфере образования и науки от 07.11.2018 № 190/1512 «Об утверждении Порядка проведения государственной итоговой аттестации по образовательным программам среднего общего образования»   </a:t>
            </a: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1890882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988906" y="1397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179"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954107"/>
          </a:xfrm>
          <a:prstGeom prst="rect">
            <a:avLst/>
          </a:prstGeom>
        </p:spPr>
        <p:txBody>
          <a:bodyPr wrap="square">
            <a:spAutoFit/>
          </a:bodyPr>
          <a:lstStyle/>
          <a:p>
            <a:pPr marL="0" lvl="1" algn="ctr"/>
            <a:r>
              <a:rPr lang="ru-RU" sz="3200" b="1" dirty="0" smtClean="0">
                <a:solidFill>
                  <a:srgbClr val="C00000"/>
                </a:solidFill>
                <a:latin typeface="Calibri"/>
                <a:cs typeface="+mn-cs"/>
              </a:rPr>
              <a:t> </a:t>
            </a:r>
            <a:r>
              <a:rPr lang="ru-RU" sz="3200" b="1" dirty="0" smtClean="0">
                <a:solidFill>
                  <a:schemeClr val="accent1"/>
                </a:solidFill>
                <a:latin typeface="Calibri"/>
                <a:cs typeface="+mn-cs"/>
              </a:rPr>
              <a:t>ВЫБОР  математики</a:t>
            </a:r>
          </a:p>
          <a:p>
            <a:pPr marL="0" lvl="1" algn="ctr"/>
            <a:endParaRPr lang="ru-RU" sz="2400" b="1" dirty="0" smtClean="0">
              <a:latin typeface="Calibri"/>
              <a:cs typeface="+mn-cs"/>
            </a:endParaRPr>
          </a:p>
        </p:txBody>
      </p:sp>
      <p:sp>
        <p:nvSpPr>
          <p:cNvPr id="7" name="Прямоугольник 6"/>
          <p:cNvSpPr/>
          <p:nvPr/>
        </p:nvSpPr>
        <p:spPr>
          <a:xfrm>
            <a:off x="285179" y="2276872"/>
            <a:ext cx="2846661" cy="201622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Математика базовый уровень </a:t>
            </a:r>
          </a:p>
          <a:p>
            <a:pPr algn="ctr"/>
            <a:endParaRPr lang="ru-RU" sz="1400" i="1" dirty="0">
              <a:solidFill>
                <a:schemeClr val="tx1"/>
              </a:solidFill>
            </a:endParaRPr>
          </a:p>
          <a:p>
            <a:pPr algn="ctr"/>
            <a:r>
              <a:rPr lang="ru-RU" sz="1400" i="1" dirty="0" smtClean="0">
                <a:solidFill>
                  <a:schemeClr val="tx1"/>
                </a:solidFill>
              </a:rPr>
              <a:t>(признается в качестве результатов ГИА и профессиональными образовательными организациями)</a:t>
            </a:r>
            <a:endParaRPr lang="ru-RU" sz="1400" i="1" dirty="0">
              <a:solidFill>
                <a:schemeClr val="tx1"/>
              </a:solidFill>
            </a:endParaRPr>
          </a:p>
        </p:txBody>
      </p:sp>
      <p:sp>
        <p:nvSpPr>
          <p:cNvPr id="17" name="Прямоугольник 16"/>
          <p:cNvSpPr/>
          <p:nvPr/>
        </p:nvSpPr>
        <p:spPr>
          <a:xfrm>
            <a:off x="5652864" y="2442834"/>
            <a:ext cx="2664296" cy="168429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Математика базовый уровень</a:t>
            </a:r>
          </a:p>
        </p:txBody>
      </p:sp>
      <p:sp>
        <p:nvSpPr>
          <p:cNvPr id="18" name="Прямоугольник 17"/>
          <p:cNvSpPr/>
          <p:nvPr/>
        </p:nvSpPr>
        <p:spPr>
          <a:xfrm>
            <a:off x="285179" y="4653135"/>
            <a:ext cx="2846661" cy="209373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Математика профильного уровня</a:t>
            </a:r>
          </a:p>
          <a:p>
            <a:pPr algn="ctr"/>
            <a:endParaRPr lang="ru-RU" dirty="0" smtClean="0">
              <a:solidFill>
                <a:schemeClr val="tx1"/>
              </a:solidFill>
            </a:endParaRPr>
          </a:p>
          <a:p>
            <a:pPr algn="ctr"/>
            <a:r>
              <a:rPr lang="ru-RU" sz="1400" i="1" dirty="0" smtClean="0">
                <a:solidFill>
                  <a:schemeClr val="tx1"/>
                </a:solidFill>
              </a:rPr>
              <a:t>(признается в качестве результатов ГИА, вступительных испытаний по математике в образовательные организации высшего образования)</a:t>
            </a:r>
            <a:endParaRPr lang="ru-RU" sz="1400" i="1" dirty="0">
              <a:solidFill>
                <a:schemeClr val="tx1"/>
              </a:solidFill>
            </a:endParaRPr>
          </a:p>
        </p:txBody>
      </p:sp>
      <p:sp>
        <p:nvSpPr>
          <p:cNvPr id="19" name="Прямоугольник 18"/>
          <p:cNvSpPr/>
          <p:nvPr/>
        </p:nvSpPr>
        <p:spPr>
          <a:xfrm>
            <a:off x="5724128" y="4581126"/>
            <a:ext cx="2592288" cy="187220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Математика базового или профильного уровня </a:t>
            </a:r>
          </a:p>
          <a:p>
            <a:pPr algn="ctr"/>
            <a:r>
              <a:rPr lang="ru-RU" dirty="0" smtClean="0">
                <a:solidFill>
                  <a:schemeClr val="tx1"/>
                </a:solidFill>
              </a:rPr>
              <a:t>( принимает решение выпускник)</a:t>
            </a:r>
          </a:p>
          <a:p>
            <a:pPr algn="ctr"/>
            <a:endParaRPr lang="ru-RU" sz="1200" dirty="0" smtClean="0">
              <a:solidFill>
                <a:srgbClr val="FF0000"/>
              </a:solidFill>
            </a:endParaRPr>
          </a:p>
          <a:p>
            <a:pPr algn="ctr"/>
            <a:r>
              <a:rPr lang="ru-RU" sz="1200" dirty="0" smtClean="0">
                <a:solidFill>
                  <a:srgbClr val="FF0000"/>
                </a:solidFill>
              </a:rPr>
              <a:t> </a:t>
            </a:r>
            <a:endParaRPr lang="ru-RU" sz="1200" dirty="0">
              <a:solidFill>
                <a:srgbClr val="FF0000"/>
              </a:solidFill>
            </a:endParaRPr>
          </a:p>
        </p:txBody>
      </p:sp>
      <p:sp>
        <p:nvSpPr>
          <p:cNvPr id="23" name="Стрелка вправо 22"/>
          <p:cNvSpPr/>
          <p:nvPr/>
        </p:nvSpPr>
        <p:spPr>
          <a:xfrm>
            <a:off x="3419870" y="2420888"/>
            <a:ext cx="2016225" cy="1872206"/>
          </a:xfrm>
          <a:prstGeom prst="rightArrow">
            <a:avLst>
              <a:gd name="adj1" fmla="val 50000"/>
              <a:gd name="adj2" fmla="val 50435"/>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ПЕРЕСДАЧА</a:t>
            </a:r>
            <a:endParaRPr lang="ru-RU" dirty="0">
              <a:solidFill>
                <a:schemeClr val="tx1"/>
              </a:solidFill>
            </a:endParaRPr>
          </a:p>
        </p:txBody>
      </p:sp>
      <p:sp>
        <p:nvSpPr>
          <p:cNvPr id="24" name="Стрелка вправо 23"/>
          <p:cNvSpPr/>
          <p:nvPr/>
        </p:nvSpPr>
        <p:spPr>
          <a:xfrm>
            <a:off x="3448737" y="4581127"/>
            <a:ext cx="2203383" cy="1872209"/>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ПЕРЕСДАЧА</a:t>
            </a:r>
            <a:endParaRPr lang="ru-RU" dirty="0">
              <a:solidFill>
                <a:schemeClr val="tx1"/>
              </a:solidFill>
            </a:endParaRPr>
          </a:p>
        </p:txBody>
      </p:sp>
    </p:spTree>
    <p:extLst>
      <p:ext uri="{BB962C8B-B14F-4D97-AF65-F5344CB8AC3E}">
        <p14:creationId xmlns:p14="http://schemas.microsoft.com/office/powerpoint/2010/main" val="2110286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29" y="1238250"/>
            <a:ext cx="3669899"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176338"/>
            <a:ext cx="3312368"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879377"/>
            <a:ext cx="1800200" cy="205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075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285750" y="1582341"/>
            <a:ext cx="8606730" cy="800219"/>
          </a:xfrm>
          <a:prstGeom prst="rect">
            <a:avLst/>
          </a:prstGeom>
        </p:spPr>
        <p:txBody>
          <a:bodyPr wrap="square">
            <a:spAutoFit/>
          </a:bodyPr>
          <a:lstStyle/>
          <a:p>
            <a:endParaRPr lang="ru-RU" dirty="0"/>
          </a:p>
          <a:p>
            <a:endParaRPr lang="ru-RU" sz="2800" dirty="0"/>
          </a:p>
        </p:txBody>
      </p:sp>
      <p:sp>
        <p:nvSpPr>
          <p:cNvPr id="5" name="Прямоугольник 4"/>
          <p:cNvSpPr/>
          <p:nvPr/>
        </p:nvSpPr>
        <p:spPr>
          <a:xfrm>
            <a:off x="539552" y="1997839"/>
            <a:ext cx="8352928" cy="3570208"/>
          </a:xfrm>
          <a:prstGeom prst="rect">
            <a:avLst/>
          </a:prstGeom>
        </p:spPr>
        <p:txBody>
          <a:bodyPr wrap="square">
            <a:spAutoFit/>
          </a:bodyPr>
          <a:lstStyle/>
          <a:p>
            <a:pPr algn="ctr"/>
            <a:r>
              <a:rPr lang="ru-RU" sz="3200" b="1" dirty="0">
                <a:solidFill>
                  <a:schemeClr val="accent1"/>
                </a:solidFill>
                <a:latin typeface="Calibri"/>
                <a:cs typeface="+mn-cs"/>
              </a:rPr>
              <a:t>Минимальные баллы ЕГЭ для получения аттестата о среднем общем образовании</a:t>
            </a:r>
          </a:p>
          <a:p>
            <a:endParaRPr lang="ru-RU" b="1" dirty="0"/>
          </a:p>
          <a:p>
            <a:endParaRPr lang="ru-RU" b="1" dirty="0" smtClean="0"/>
          </a:p>
          <a:p>
            <a:endParaRPr lang="ru-RU" b="1" dirty="0"/>
          </a:p>
          <a:p>
            <a:endParaRPr lang="ru-RU" b="1" dirty="0" smtClean="0"/>
          </a:p>
          <a:p>
            <a:r>
              <a:rPr lang="ru-RU" b="1" dirty="0" smtClean="0">
                <a:solidFill>
                  <a:schemeClr val="bg2">
                    <a:lumMod val="50000"/>
                  </a:schemeClr>
                </a:solidFill>
              </a:rPr>
              <a:t>Результатами </a:t>
            </a:r>
            <a:r>
              <a:rPr lang="ru-RU" b="1" dirty="0">
                <a:solidFill>
                  <a:schemeClr val="bg2">
                    <a:lumMod val="50000"/>
                  </a:schemeClr>
                </a:solidFill>
              </a:rPr>
              <a:t>ЕГЭ подтверждается успешное освоение школьной программы. </a:t>
            </a:r>
            <a:endParaRPr lang="ru-RU" b="1" dirty="0" smtClean="0">
              <a:solidFill>
                <a:schemeClr val="bg2">
                  <a:lumMod val="50000"/>
                </a:schemeClr>
              </a:solidFill>
            </a:endParaRPr>
          </a:p>
          <a:p>
            <a:r>
              <a:rPr lang="ru-RU" b="1" dirty="0" smtClean="0">
                <a:solidFill>
                  <a:schemeClr val="bg2">
                    <a:lumMod val="50000"/>
                  </a:schemeClr>
                </a:solidFill>
              </a:rPr>
              <a:t>На </a:t>
            </a:r>
            <a:r>
              <a:rPr lang="ru-RU" b="1" dirty="0">
                <a:solidFill>
                  <a:schemeClr val="bg2">
                    <a:lumMod val="50000"/>
                  </a:schemeClr>
                </a:solidFill>
              </a:rPr>
              <a:t>текущий момент </a:t>
            </a:r>
            <a:r>
              <a:rPr lang="ru-RU" b="1" dirty="0" err="1">
                <a:solidFill>
                  <a:schemeClr val="bg2">
                    <a:lumMod val="50000"/>
                  </a:schemeClr>
                </a:solidFill>
              </a:rPr>
              <a:t>Рособрнадзор</a:t>
            </a:r>
            <a:r>
              <a:rPr lang="ru-RU" b="1" dirty="0">
                <a:solidFill>
                  <a:schemeClr val="bg2">
                    <a:lumMod val="50000"/>
                  </a:schemeClr>
                </a:solidFill>
              </a:rPr>
              <a:t> еще </a:t>
            </a:r>
            <a:r>
              <a:rPr lang="ru-RU" b="1" u="sng" dirty="0">
                <a:solidFill>
                  <a:schemeClr val="bg2">
                    <a:lumMod val="50000"/>
                  </a:schemeClr>
                </a:solidFill>
              </a:rPr>
              <a:t>не утвердил минимальные баллы ЕГЭ 2022 для получения аттестата</a:t>
            </a:r>
            <a:r>
              <a:rPr lang="ru-RU" b="1" dirty="0">
                <a:solidFill>
                  <a:schemeClr val="bg2">
                    <a:lumMod val="50000"/>
                  </a:schemeClr>
                </a:solidFill>
              </a:rPr>
              <a:t>, как и шкалу перевода баллов. </a:t>
            </a:r>
          </a:p>
        </p:txBody>
      </p:sp>
      <p:sp>
        <p:nvSpPr>
          <p:cNvPr id="13" name="Стрелка вправо 12"/>
          <p:cNvSpPr/>
          <p:nvPr/>
        </p:nvSpPr>
        <p:spPr>
          <a:xfrm rot="5400000">
            <a:off x="3979790" y="3060997"/>
            <a:ext cx="943867" cy="83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09036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3314" name="Picture 2" descr="https://documents.infourok.ru/523a722e-9bf9-41e6-892f-ef1238a66d8f/0/slide_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865" y="105273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675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4338" name="Picture 2" descr="https://documents.infourok.ru/523a722e-9bf9-41e6-892f-ef1238a66d8f/0/slide_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05273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353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6386" name="Picture 2" descr="https://documents.infourok.ru/523a722e-9bf9-41e6-892f-ef1238a66d8f/0/slide_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001"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47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flipH="1">
            <a:off x="467544" y="980728"/>
            <a:ext cx="3240360" cy="4401205"/>
          </a:xfrm>
          <a:prstGeom prst="rect">
            <a:avLst/>
          </a:prstGeom>
        </p:spPr>
        <p:txBody>
          <a:bodyPr wrap="square">
            <a:spAutoFit/>
          </a:bodyPr>
          <a:lstStyle/>
          <a:p>
            <a:r>
              <a:rPr lang="ru-RU" sz="2800" b="1" dirty="0">
                <a:solidFill>
                  <a:schemeClr val="bg2">
                    <a:lumMod val="50000"/>
                  </a:schemeClr>
                </a:solidFill>
              </a:rPr>
              <a:t>Лица, допустившие нарушения установленного Порядка, </a:t>
            </a:r>
            <a:endParaRPr lang="ru-RU" sz="2800" dirty="0">
              <a:solidFill>
                <a:schemeClr val="bg2">
                  <a:lumMod val="50000"/>
                </a:schemeClr>
              </a:solidFill>
            </a:endParaRPr>
          </a:p>
          <a:p>
            <a:r>
              <a:rPr lang="ru-RU" sz="2800" b="1" dirty="0">
                <a:solidFill>
                  <a:schemeClr val="bg2">
                    <a:lumMod val="50000"/>
                  </a:schemeClr>
                </a:solidFill>
              </a:rPr>
              <a:t>удаляются с экзамена, работы аннулируются</a:t>
            </a:r>
            <a:endParaRPr lang="ru-RU" sz="2800" dirty="0">
              <a:solidFill>
                <a:schemeClr val="bg2">
                  <a:lumMod val="50000"/>
                </a:schemeClr>
              </a:solidFill>
            </a:endParaRPr>
          </a:p>
          <a:p>
            <a:r>
              <a:rPr lang="ru-RU" sz="2800" dirty="0" smtClean="0">
                <a:solidFill>
                  <a:srgbClr val="FF0000"/>
                </a:solidFill>
              </a:rPr>
              <a:t> </a:t>
            </a:r>
            <a:endParaRPr lang="ru-RU" sz="2800" dirty="0">
              <a:solidFill>
                <a:srgbClr val="FF0000"/>
              </a:solidFill>
            </a:endParaRP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808000"/>
            <a:ext cx="500747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772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18434" name="Picture 2" descr="https://documents.infourok.ru/523a722e-9bf9-41e6-892f-ef1238a66d8f/0/slide_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142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2530" name="Picture 2" descr="https://documents.infourok.ru/523a722e-9bf9-41e6-892f-ef1238a66d8f/0/slide_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813" y="1196752"/>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90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3554" name="Picture 2" descr="https://documents.infourok.ru/523a722e-9bf9-41e6-892f-ef1238a66d8f/0/slide_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496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139869"/>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en-US" sz="2400" b="1" dirty="0" smtClean="0">
                <a:solidFill>
                  <a:srgbClr val="0070C0"/>
                </a:solidFill>
                <a:latin typeface="Times New Roman" pitchFamily="18" charset="0"/>
              </a:rPr>
              <a:t> </a:t>
            </a:r>
            <a:r>
              <a:rPr lang="ru-RU" sz="2400" b="1" dirty="0" smtClean="0">
                <a:solidFill>
                  <a:srgbClr val="0070C0"/>
                </a:solidFill>
                <a:latin typeface="Times New Roman" pitchFamily="18" charset="0"/>
              </a:rPr>
              <a:t>приказ Министерства просвещения Российской Федерации   от 04.10.2021 № 688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подведомственных Министерству просвещения Российской Федерации»</a:t>
            </a:r>
            <a:endParaRPr lang="ru-RU" sz="2400" b="1" dirty="0">
              <a:solidFill>
                <a:srgbClr val="0070C0"/>
              </a:solidFill>
              <a:latin typeface="Times New Roman" pitchFamily="18" charset="0"/>
            </a:endParaRP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2642714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4578" name="Picture 2" descr="https://documents.infourok.ru/523a722e-9bf9-41e6-892f-ef1238a66d8f/0/slide_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488" y="1124744"/>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16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pic>
        <p:nvPicPr>
          <p:cNvPr id="25602" name="Picture 2" descr="https://documents.infourok.ru/523a722e-9bf9-41e6-892f-ef1238a66d8f/0/slide_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2" y="1052736"/>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254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5293757"/>
          </a:xfrm>
          <a:prstGeom prst="rect">
            <a:avLst/>
          </a:prstGeom>
        </p:spPr>
        <p:txBody>
          <a:bodyPr wrap="square">
            <a:spAutoFit/>
          </a:bodyPr>
          <a:lstStyle/>
          <a:p>
            <a:pPr algn="ctr"/>
            <a:r>
              <a:rPr lang="ru-RU" sz="4800" b="1" dirty="0" smtClean="0">
                <a:solidFill>
                  <a:srgbClr val="FF0000"/>
                </a:solidFill>
              </a:rPr>
              <a:t>!</a:t>
            </a:r>
            <a:r>
              <a:rPr lang="ru-RU" sz="2800" b="1" dirty="0" smtClean="0"/>
              <a:t>  </a:t>
            </a:r>
            <a:r>
              <a:rPr lang="ru-RU" sz="2800" b="1" dirty="0" smtClean="0">
                <a:solidFill>
                  <a:srgbClr val="262699"/>
                </a:solidFill>
              </a:rPr>
              <a:t>ЭТО НУЖНО  ЗНАТЬ !</a:t>
            </a:r>
          </a:p>
          <a:p>
            <a:endParaRPr lang="ru-RU" dirty="0"/>
          </a:p>
          <a:p>
            <a:endParaRPr lang="ru-RU" dirty="0"/>
          </a:p>
          <a:p>
            <a:r>
              <a:rPr lang="ru-RU" dirty="0" smtClean="0">
                <a:solidFill>
                  <a:schemeClr val="accent1"/>
                </a:solidFill>
              </a:rPr>
              <a:t>• </a:t>
            </a:r>
            <a:r>
              <a:rPr lang="ru-RU" b="1" dirty="0" smtClean="0">
                <a:solidFill>
                  <a:schemeClr val="accent1"/>
                </a:solidFill>
              </a:rPr>
              <a:t>Значительно </a:t>
            </a:r>
            <a:r>
              <a:rPr lang="ru-RU" b="1" dirty="0">
                <a:solidFill>
                  <a:schemeClr val="accent1"/>
                </a:solidFill>
              </a:rPr>
              <a:t>усилены требования </a:t>
            </a:r>
            <a:r>
              <a:rPr lang="ru-RU" dirty="0">
                <a:solidFill>
                  <a:schemeClr val="accent1"/>
                </a:solidFill>
              </a:rPr>
              <a:t>к местам, где будет проходить сдача экзамена</a:t>
            </a:r>
          </a:p>
          <a:p>
            <a:endParaRPr lang="ru-RU" dirty="0">
              <a:solidFill>
                <a:schemeClr val="accent1"/>
              </a:solidFill>
            </a:endParaRPr>
          </a:p>
          <a:p>
            <a:r>
              <a:rPr lang="ru-RU" dirty="0" smtClean="0">
                <a:solidFill>
                  <a:schemeClr val="accent1"/>
                </a:solidFill>
              </a:rPr>
              <a:t>•  При </a:t>
            </a:r>
            <a:r>
              <a:rPr lang="ru-RU" dirty="0">
                <a:solidFill>
                  <a:schemeClr val="accent1"/>
                </a:solidFill>
              </a:rPr>
              <a:t>входе в</a:t>
            </a:r>
            <a:r>
              <a:rPr lang="ru-RU" dirty="0" smtClean="0">
                <a:solidFill>
                  <a:schemeClr val="accent1"/>
                </a:solidFill>
              </a:rPr>
              <a:t> пункт проведения экзамена (далее – ППЭ) установлены </a:t>
            </a:r>
            <a:r>
              <a:rPr lang="ru-RU" dirty="0">
                <a:solidFill>
                  <a:schemeClr val="accent1"/>
                </a:solidFill>
              </a:rPr>
              <a:t>рамки-металлоискатели</a:t>
            </a:r>
          </a:p>
          <a:p>
            <a:r>
              <a:rPr lang="ru-RU" dirty="0" smtClean="0">
                <a:solidFill>
                  <a:schemeClr val="accent1"/>
                </a:solidFill>
              </a:rPr>
              <a:t>•  </a:t>
            </a:r>
            <a:r>
              <a:rPr lang="ru-RU" dirty="0">
                <a:solidFill>
                  <a:schemeClr val="accent1"/>
                </a:solidFill>
              </a:rPr>
              <a:t>Б</a:t>
            </a:r>
            <a:r>
              <a:rPr lang="ru-RU" dirty="0" smtClean="0">
                <a:solidFill>
                  <a:schemeClr val="accent1"/>
                </a:solidFill>
              </a:rPr>
              <a:t>удет </a:t>
            </a:r>
            <a:r>
              <a:rPr lang="ru-RU" b="1" dirty="0" smtClean="0">
                <a:solidFill>
                  <a:schemeClr val="accent1"/>
                </a:solidFill>
              </a:rPr>
              <a:t>производиться видеосъемка в каждой аудитории (он-</a:t>
            </a:r>
            <a:r>
              <a:rPr lang="ru-RU" b="1" dirty="0" err="1" smtClean="0">
                <a:solidFill>
                  <a:schemeClr val="accent1"/>
                </a:solidFill>
              </a:rPr>
              <a:t>лайн</a:t>
            </a:r>
            <a:r>
              <a:rPr lang="ru-RU" b="1" dirty="0" smtClean="0">
                <a:solidFill>
                  <a:schemeClr val="accent1"/>
                </a:solidFill>
              </a:rPr>
              <a:t>)</a:t>
            </a:r>
            <a:endParaRPr lang="ru-RU" dirty="0">
              <a:solidFill>
                <a:schemeClr val="accent1"/>
              </a:solidFill>
            </a:endParaRPr>
          </a:p>
          <a:p>
            <a:r>
              <a:rPr lang="ru-RU" dirty="0" smtClean="0">
                <a:solidFill>
                  <a:schemeClr val="accent1"/>
                </a:solidFill>
              </a:rPr>
              <a:t>•</a:t>
            </a:r>
            <a:r>
              <a:rPr lang="ru-RU" dirty="0">
                <a:solidFill>
                  <a:schemeClr val="accent1"/>
                </a:solidFill>
              </a:rPr>
              <a:t> </a:t>
            </a:r>
            <a:r>
              <a:rPr lang="ru-RU" dirty="0" smtClean="0">
                <a:solidFill>
                  <a:schemeClr val="accent1"/>
                </a:solidFill>
              </a:rPr>
              <a:t> Будет </a:t>
            </a:r>
            <a:r>
              <a:rPr lang="ru-RU" dirty="0">
                <a:solidFill>
                  <a:schemeClr val="accent1"/>
                </a:solidFill>
              </a:rPr>
              <a:t>производиться печать и сканирование</a:t>
            </a:r>
          </a:p>
          <a:p>
            <a:endParaRPr lang="ru-RU" dirty="0">
              <a:solidFill>
                <a:schemeClr val="accent1"/>
              </a:solidFill>
            </a:endParaRPr>
          </a:p>
          <a:p>
            <a:r>
              <a:rPr lang="ru-RU" dirty="0" smtClean="0">
                <a:solidFill>
                  <a:schemeClr val="accent1"/>
                </a:solidFill>
              </a:rPr>
              <a:t>•   </a:t>
            </a:r>
            <a:r>
              <a:rPr lang="ru-RU" dirty="0" err="1" smtClean="0">
                <a:solidFill>
                  <a:schemeClr val="accent1"/>
                </a:solidFill>
              </a:rPr>
              <a:t>КИМы</a:t>
            </a:r>
            <a:r>
              <a:rPr lang="ru-RU" dirty="0" smtClean="0">
                <a:solidFill>
                  <a:schemeClr val="accent1"/>
                </a:solidFill>
              </a:rPr>
              <a:t> </a:t>
            </a:r>
            <a:r>
              <a:rPr lang="ru-RU" b="1" dirty="0" smtClean="0">
                <a:solidFill>
                  <a:schemeClr val="accent1"/>
                </a:solidFill>
              </a:rPr>
              <a:t>индивидуальны для </a:t>
            </a:r>
            <a:r>
              <a:rPr lang="ru-RU" b="1" dirty="0">
                <a:solidFill>
                  <a:schemeClr val="accent1"/>
                </a:solidFill>
              </a:rPr>
              <a:t>каждого часового пояса</a:t>
            </a:r>
            <a:endParaRPr lang="ru-RU" dirty="0">
              <a:solidFill>
                <a:schemeClr val="accent1"/>
              </a:solidFill>
            </a:endParaRPr>
          </a:p>
          <a:p>
            <a:endParaRPr lang="ru-RU" dirty="0">
              <a:solidFill>
                <a:schemeClr val="accent1"/>
              </a:solidFill>
            </a:endParaRPr>
          </a:p>
          <a:p>
            <a:r>
              <a:rPr lang="ru-RU" dirty="0" smtClean="0">
                <a:solidFill>
                  <a:schemeClr val="accent1"/>
                </a:solidFill>
              </a:rPr>
              <a:t>•   Отменены </a:t>
            </a:r>
            <a:r>
              <a:rPr lang="ru-RU" dirty="0">
                <a:solidFill>
                  <a:schemeClr val="accent1"/>
                </a:solidFill>
              </a:rPr>
              <a:t>свидетельства о результатах ЕГЭ</a:t>
            </a:r>
          </a:p>
          <a:p>
            <a:endParaRPr lang="ru-RU" dirty="0"/>
          </a:p>
          <a:p>
            <a:endParaRPr lang="ru-RU" dirty="0"/>
          </a:p>
          <a:p>
            <a:r>
              <a:rPr lang="ru-RU" dirty="0" smtClean="0"/>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flipH="1">
            <a:off x="467544" y="980728"/>
            <a:ext cx="3240360" cy="523220"/>
          </a:xfrm>
          <a:prstGeom prst="rect">
            <a:avLst/>
          </a:prstGeom>
        </p:spPr>
        <p:txBody>
          <a:bodyPr wrap="square">
            <a:spAutoFit/>
          </a:bodyPr>
          <a:lstStyle/>
          <a:p>
            <a:r>
              <a:rPr lang="ru-RU" sz="2800" dirty="0" smtClean="0">
                <a:solidFill>
                  <a:srgbClr val="FF0000"/>
                </a:solidFill>
              </a:rPr>
              <a:t> </a:t>
            </a:r>
            <a:endParaRPr lang="ru-RU" sz="2800" dirty="0">
              <a:solidFill>
                <a:srgbClr val="FF0000"/>
              </a:solidFill>
            </a:endParaRPr>
          </a:p>
        </p:txBody>
      </p:sp>
    </p:spTree>
    <p:extLst>
      <p:ext uri="{BB962C8B-B14F-4D97-AF65-F5344CB8AC3E}">
        <p14:creationId xmlns:p14="http://schemas.microsoft.com/office/powerpoint/2010/main" val="1343218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641633" y="1124744"/>
            <a:ext cx="8038359" cy="4708981"/>
          </a:xfrm>
          <a:prstGeom prst="rect">
            <a:avLst/>
          </a:prstGeom>
        </p:spPr>
        <p:txBody>
          <a:bodyPr wrap="square">
            <a:spAutoFit/>
          </a:bodyPr>
          <a:lstStyle/>
          <a:p>
            <a:r>
              <a:rPr lang="en-US" b="1" dirty="0"/>
              <a:t> </a:t>
            </a:r>
            <a:r>
              <a:rPr lang="en-US" b="1" dirty="0" smtClean="0"/>
              <a:t>     </a:t>
            </a:r>
            <a:r>
              <a:rPr lang="ru-RU" sz="4800" b="1" dirty="0">
                <a:solidFill>
                  <a:srgbClr val="FF0000"/>
                </a:solidFill>
              </a:rPr>
              <a:t>!</a:t>
            </a:r>
            <a:r>
              <a:rPr lang="en-US" sz="4800" b="1" dirty="0" smtClean="0"/>
              <a:t> </a:t>
            </a:r>
            <a:r>
              <a:rPr lang="ru-RU" sz="4800" b="1" dirty="0" smtClean="0"/>
              <a:t> </a:t>
            </a:r>
            <a:r>
              <a:rPr lang="ru-RU" b="1" dirty="0" smtClean="0"/>
              <a:t>             </a:t>
            </a:r>
            <a:r>
              <a:rPr lang="ru-RU" b="1" dirty="0" smtClean="0">
                <a:solidFill>
                  <a:srgbClr val="262699"/>
                </a:solidFill>
              </a:rPr>
              <a:t>ОСОБЕННОСТИ ПРОВЕДЕНИЯ ГИА в 2022  году </a:t>
            </a:r>
          </a:p>
          <a:p>
            <a:endParaRPr lang="ru-RU" dirty="0"/>
          </a:p>
          <a:p>
            <a:pPr algn="just"/>
            <a:r>
              <a:rPr lang="ru-RU" dirty="0">
                <a:solidFill>
                  <a:schemeClr val="accent1"/>
                </a:solidFill>
              </a:rPr>
              <a:t>        С 2022 года ЕГЭ проводится на основе Федерального государственного образовательного стандарта среднего общего образования. Во всех учебных предметах, кроме информатики, планируется изменение структуры КИМ, включение новых моделей заданий на применение предметных знаний. </a:t>
            </a:r>
          </a:p>
          <a:p>
            <a:pPr algn="just"/>
            <a:r>
              <a:rPr lang="ru-RU" dirty="0">
                <a:solidFill>
                  <a:schemeClr val="accent1"/>
                </a:solidFill>
              </a:rPr>
              <a:t>         Все изменения направлены на усиление </a:t>
            </a:r>
            <a:r>
              <a:rPr lang="ru-RU" dirty="0" err="1">
                <a:solidFill>
                  <a:schemeClr val="accent1"/>
                </a:solidFill>
              </a:rPr>
              <a:t>деятельностной</a:t>
            </a:r>
            <a:r>
              <a:rPr lang="ru-RU" dirty="0">
                <a:solidFill>
                  <a:schemeClr val="accent1"/>
                </a:solidFill>
              </a:rPr>
              <a:t> составляющей КИМ: применение умений и навыков анализа различной информации, решения задач, в том числе практических, развернутого объяснения, аргументации и др.</a:t>
            </a:r>
          </a:p>
          <a:p>
            <a:pPr algn="just"/>
            <a:r>
              <a:rPr lang="ru-RU" dirty="0">
                <a:solidFill>
                  <a:schemeClr val="accent1"/>
                </a:solidFill>
              </a:rPr>
              <a:t>         Во всех учебных предметах планируется изменение шкалы перевода первичных баллов ЕГЭ.</a:t>
            </a:r>
          </a:p>
          <a:p>
            <a:endParaRPr lang="ru-RU" dirty="0"/>
          </a:p>
          <a:p>
            <a:endParaRPr lang="ru-RU" dirty="0"/>
          </a:p>
        </p:txBody>
      </p:sp>
    </p:spTree>
    <p:extLst>
      <p:ext uri="{BB962C8B-B14F-4D97-AF65-F5344CB8AC3E}">
        <p14:creationId xmlns:p14="http://schemas.microsoft.com/office/powerpoint/2010/main" val="3514230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5170646"/>
          </a:xfrm>
          <a:prstGeom prst="rect">
            <a:avLst/>
          </a:prstGeom>
        </p:spPr>
        <p:txBody>
          <a:bodyPr wrap="square">
            <a:spAutoFit/>
          </a:bodyPr>
          <a:lstStyle/>
          <a:p>
            <a:pPr marL="0" lvl="1" algn="ctr"/>
            <a:r>
              <a:rPr lang="ru-RU" sz="3200" b="1" dirty="0">
                <a:solidFill>
                  <a:srgbClr val="FF0000"/>
                </a:solidFill>
              </a:rPr>
              <a:t>! </a:t>
            </a:r>
            <a:r>
              <a:rPr lang="ru-RU" sz="3200" b="1" dirty="0" smtClean="0">
                <a:solidFill>
                  <a:srgbClr val="FF0000"/>
                </a:solidFill>
              </a:rPr>
              <a:t>      </a:t>
            </a:r>
            <a:r>
              <a:rPr lang="ru-RU" sz="3200" b="1" dirty="0" smtClean="0">
                <a:solidFill>
                  <a:srgbClr val="262699"/>
                </a:solidFill>
                <a:latin typeface="Calibri"/>
                <a:cs typeface="+mn-cs"/>
              </a:rPr>
              <a:t>Утверждение результатов</a:t>
            </a:r>
          </a:p>
          <a:p>
            <a:pPr marL="0" lvl="1" algn="ctr"/>
            <a:r>
              <a:rPr lang="ru-RU" sz="3200" b="1" dirty="0" smtClean="0">
                <a:solidFill>
                  <a:srgbClr val="FF0000"/>
                </a:solidFill>
              </a:rPr>
              <a:t> </a:t>
            </a:r>
            <a:endParaRPr lang="ru-RU" sz="3200" b="1" dirty="0">
              <a:solidFill>
                <a:srgbClr val="C00000"/>
              </a:solidFill>
              <a:latin typeface="Calibri"/>
              <a:cs typeface="+mn-cs"/>
            </a:endParaRPr>
          </a:p>
          <a:p>
            <a:pPr marL="0" lvl="1" algn="ctr"/>
            <a:endParaRPr lang="ru-RU" sz="3200" b="1" dirty="0" smtClean="0">
              <a:solidFill>
                <a:srgbClr val="C00000"/>
              </a:solidFill>
              <a:latin typeface="Calibri"/>
              <a:cs typeface="+mn-cs"/>
            </a:endParaRPr>
          </a:p>
          <a:p>
            <a:pPr marL="0" lvl="1" algn="ctr"/>
            <a:r>
              <a:rPr lang="ru-RU" sz="3600" dirty="0">
                <a:solidFill>
                  <a:schemeClr val="accent1"/>
                </a:solidFill>
              </a:rPr>
              <a:t>Результаты ГИА-11 утверждаются </a:t>
            </a:r>
            <a:r>
              <a:rPr lang="ru-RU" sz="3600" u="sng" dirty="0">
                <a:solidFill>
                  <a:schemeClr val="accent1"/>
                </a:solidFill>
              </a:rPr>
              <a:t>государственной экзаменационной комиссией </a:t>
            </a:r>
            <a:r>
              <a:rPr lang="ru-RU" sz="3600" dirty="0">
                <a:solidFill>
                  <a:schemeClr val="accent1"/>
                </a:solidFill>
              </a:rPr>
              <a:t>и выдаются строго по графику, утвержденному Департаментом образования Ивановской области</a:t>
            </a:r>
          </a:p>
          <a:p>
            <a:pPr marL="0" lvl="1" algn="ctr"/>
            <a:endParaRPr lang="ru-RU" b="1" dirty="0" smtClean="0">
              <a:solidFill>
                <a:srgbClr val="C00000"/>
              </a:solidFill>
              <a:latin typeface="Calibri"/>
              <a:cs typeface="+mn-cs"/>
            </a:endParaRPr>
          </a:p>
        </p:txBody>
      </p:sp>
    </p:spTree>
    <p:extLst>
      <p:ext uri="{BB962C8B-B14F-4D97-AF65-F5344CB8AC3E}">
        <p14:creationId xmlns:p14="http://schemas.microsoft.com/office/powerpoint/2010/main" val="2245348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2862322"/>
          </a:xfrm>
          <a:prstGeom prst="rect">
            <a:avLst/>
          </a:prstGeom>
        </p:spPr>
        <p:txBody>
          <a:bodyPr wrap="square">
            <a:spAutoFit/>
          </a:bodyPr>
          <a:lstStyle/>
          <a:p>
            <a:pPr marL="0" lvl="1" algn="ctr"/>
            <a:r>
              <a:rPr lang="ru-RU" sz="3200" b="1" dirty="0">
                <a:solidFill>
                  <a:srgbClr val="FF0000"/>
                </a:solidFill>
              </a:rPr>
              <a:t>!</a:t>
            </a:r>
            <a:r>
              <a:rPr lang="ru-RU" sz="3200" b="1" dirty="0" smtClean="0">
                <a:latin typeface="Calibri"/>
                <a:cs typeface="+mn-cs"/>
              </a:rPr>
              <a:t>  </a:t>
            </a:r>
            <a:r>
              <a:rPr lang="ru-RU" sz="3200" b="1" dirty="0" smtClean="0">
                <a:solidFill>
                  <a:srgbClr val="262699"/>
                </a:solidFill>
                <a:latin typeface="Calibri"/>
                <a:cs typeface="+mn-cs"/>
              </a:rPr>
              <a:t>Продолжительность экзамена</a:t>
            </a:r>
            <a:endParaRPr lang="ru-RU" sz="2400" b="1" dirty="0" smtClean="0">
              <a:solidFill>
                <a:srgbClr val="262699"/>
              </a:solidFill>
              <a:latin typeface="Calibri"/>
              <a:cs typeface="+mn-cs"/>
            </a:endParaRPr>
          </a:p>
          <a:p>
            <a:pPr marL="0" lvl="1" algn="just"/>
            <a:endParaRPr lang="ru-RU" sz="3200" b="1" dirty="0">
              <a:solidFill>
                <a:srgbClr val="002060"/>
              </a:solidFill>
              <a:latin typeface="Calibri"/>
              <a:cs typeface="+mn-cs"/>
            </a:endParaRPr>
          </a:p>
          <a:p>
            <a:pPr marL="0" lvl="1" algn="just"/>
            <a:r>
              <a:rPr lang="ru-RU" sz="2000" b="1" dirty="0" smtClean="0">
                <a:solidFill>
                  <a:srgbClr val="002060"/>
                </a:solidFill>
                <a:latin typeface="Calibri"/>
                <a:cs typeface="+mn-cs"/>
              </a:rPr>
              <a:t> </a:t>
            </a:r>
          </a:p>
          <a:p>
            <a:pPr marL="0" lvl="1" algn="just"/>
            <a:endParaRPr lang="ru-RU" sz="2000" b="1" dirty="0" smtClean="0">
              <a:solidFill>
                <a:srgbClr val="002060"/>
              </a:solidFill>
              <a:latin typeface="Calibri"/>
              <a:cs typeface="+mn-cs"/>
            </a:endParaRPr>
          </a:p>
          <a:p>
            <a:pPr marL="0" lvl="1" algn="just"/>
            <a:endParaRPr lang="ru-RU" sz="2000" b="1" dirty="0" smtClean="0">
              <a:solidFill>
                <a:srgbClr val="002060"/>
              </a:solidFill>
              <a:latin typeface="Calibri"/>
              <a:cs typeface="+mn-cs"/>
            </a:endParaRPr>
          </a:p>
          <a:p>
            <a:pPr marL="0" lvl="1" algn="just"/>
            <a:endParaRPr lang="ru-RU" sz="3200" b="1" dirty="0">
              <a:solidFill>
                <a:srgbClr val="002060"/>
              </a:solidFill>
              <a:latin typeface="Calibri"/>
              <a:cs typeface="+mn-cs"/>
            </a:endParaRPr>
          </a:p>
          <a:p>
            <a:pPr marL="431800" lvl="1" indent="-431800" algn="just">
              <a:buFont typeface="Arial" pitchFamily="34" charset="0"/>
              <a:buChar char="•"/>
            </a:pPr>
            <a:endParaRPr lang="ru-RU" sz="2400" dirty="0" smtClean="0">
              <a:solidFill>
                <a:srgbClr val="002060"/>
              </a:solidFill>
              <a:latin typeface="Calibri"/>
              <a:cs typeface="+mn-cs"/>
            </a:endParaRPr>
          </a:p>
        </p:txBody>
      </p:sp>
      <p:sp>
        <p:nvSpPr>
          <p:cNvPr id="6" name="Прямоугольник 5"/>
          <p:cNvSpPr/>
          <p:nvPr/>
        </p:nvSpPr>
        <p:spPr>
          <a:xfrm>
            <a:off x="285750" y="1710100"/>
            <a:ext cx="2918098" cy="1196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FF0000"/>
                </a:solidFill>
              </a:rPr>
              <a:t> </a:t>
            </a:r>
            <a:r>
              <a:rPr lang="ru-RU" sz="2400" b="1" dirty="0" smtClean="0">
                <a:solidFill>
                  <a:schemeClr val="tx1"/>
                </a:solidFill>
              </a:rPr>
              <a:t>3 часа  55 минут</a:t>
            </a:r>
          </a:p>
          <a:p>
            <a:r>
              <a:rPr lang="ru-RU" sz="2400" b="1" dirty="0" smtClean="0">
                <a:solidFill>
                  <a:schemeClr val="tx1"/>
                </a:solidFill>
              </a:rPr>
              <a:t> </a:t>
            </a:r>
            <a:endParaRPr lang="ru-RU" sz="2400" b="1" dirty="0">
              <a:solidFill>
                <a:schemeClr val="tx1"/>
              </a:solidFill>
            </a:endParaRPr>
          </a:p>
        </p:txBody>
      </p:sp>
      <p:sp>
        <p:nvSpPr>
          <p:cNvPr id="14" name="Прямоугольник 13"/>
          <p:cNvSpPr/>
          <p:nvPr/>
        </p:nvSpPr>
        <p:spPr>
          <a:xfrm>
            <a:off x="4139952" y="1556792"/>
            <a:ext cx="4575423" cy="151216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математика профильного уровня</a:t>
            </a:r>
          </a:p>
          <a:p>
            <a:r>
              <a:rPr lang="ru-RU" dirty="0">
                <a:solidFill>
                  <a:schemeClr val="tx1"/>
                </a:solidFill>
              </a:rPr>
              <a:t>и</a:t>
            </a:r>
            <a:r>
              <a:rPr lang="ru-RU" dirty="0" smtClean="0">
                <a:solidFill>
                  <a:schemeClr val="tx1"/>
                </a:solidFill>
              </a:rPr>
              <a:t>нформатика и ИКТ</a:t>
            </a:r>
          </a:p>
          <a:p>
            <a:r>
              <a:rPr lang="ru-RU" dirty="0" smtClean="0">
                <a:solidFill>
                  <a:schemeClr val="tx1"/>
                </a:solidFill>
              </a:rPr>
              <a:t>литература</a:t>
            </a:r>
          </a:p>
          <a:p>
            <a:r>
              <a:rPr lang="ru-RU" dirty="0">
                <a:solidFill>
                  <a:schemeClr val="tx1"/>
                </a:solidFill>
              </a:rPr>
              <a:t>ф</a:t>
            </a:r>
            <a:r>
              <a:rPr lang="ru-RU" dirty="0" smtClean="0">
                <a:solidFill>
                  <a:schemeClr val="tx1"/>
                </a:solidFill>
              </a:rPr>
              <a:t>изика</a:t>
            </a:r>
          </a:p>
          <a:p>
            <a:r>
              <a:rPr lang="ru-RU" dirty="0" smtClean="0">
                <a:solidFill>
                  <a:schemeClr val="tx1"/>
                </a:solidFill>
              </a:rPr>
              <a:t>биология</a:t>
            </a:r>
            <a:endParaRPr lang="ru-RU" dirty="0">
              <a:solidFill>
                <a:schemeClr val="tx1"/>
              </a:solidFill>
            </a:endParaRPr>
          </a:p>
        </p:txBody>
      </p:sp>
      <p:sp>
        <p:nvSpPr>
          <p:cNvPr id="15" name="Прямоугольник 14"/>
          <p:cNvSpPr/>
          <p:nvPr/>
        </p:nvSpPr>
        <p:spPr>
          <a:xfrm>
            <a:off x="310463" y="3068960"/>
            <a:ext cx="2918098" cy="67749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a:solidFill>
                  <a:schemeClr val="tx1"/>
                </a:solidFill>
              </a:rPr>
              <a:t>3 часа 30 </a:t>
            </a:r>
            <a:r>
              <a:rPr lang="ru-RU" sz="2400" b="1" dirty="0" smtClean="0">
                <a:solidFill>
                  <a:schemeClr val="tx1"/>
                </a:solidFill>
              </a:rPr>
              <a:t>минут</a:t>
            </a:r>
          </a:p>
          <a:p>
            <a:r>
              <a:rPr lang="ru-RU" sz="2400" b="1" dirty="0" smtClean="0">
                <a:solidFill>
                  <a:schemeClr val="tx1"/>
                </a:solidFill>
              </a:rPr>
              <a:t> </a:t>
            </a:r>
            <a:endParaRPr lang="ru-RU" sz="2400" b="1" dirty="0">
              <a:solidFill>
                <a:schemeClr val="tx1"/>
              </a:solidFill>
            </a:endParaRPr>
          </a:p>
        </p:txBody>
      </p:sp>
      <p:sp>
        <p:nvSpPr>
          <p:cNvPr id="16" name="Прямоугольник 15"/>
          <p:cNvSpPr/>
          <p:nvPr/>
        </p:nvSpPr>
        <p:spPr>
          <a:xfrm>
            <a:off x="4139952" y="3134344"/>
            <a:ext cx="4563802" cy="73958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русский язык</a:t>
            </a:r>
          </a:p>
          <a:p>
            <a:r>
              <a:rPr lang="ru-RU" dirty="0" smtClean="0">
                <a:solidFill>
                  <a:schemeClr val="tx1"/>
                </a:solidFill>
              </a:rPr>
              <a:t>химия</a:t>
            </a:r>
          </a:p>
        </p:txBody>
      </p:sp>
      <p:sp>
        <p:nvSpPr>
          <p:cNvPr id="17" name="Прямоугольник 16"/>
          <p:cNvSpPr/>
          <p:nvPr/>
        </p:nvSpPr>
        <p:spPr>
          <a:xfrm>
            <a:off x="310463" y="4005064"/>
            <a:ext cx="2918098"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            </a:t>
            </a:r>
          </a:p>
          <a:p>
            <a:r>
              <a:rPr lang="ru-RU" sz="2400" b="1" dirty="0" smtClean="0">
                <a:solidFill>
                  <a:schemeClr val="tx1"/>
                </a:solidFill>
              </a:rPr>
              <a:t>3 часа</a:t>
            </a:r>
          </a:p>
          <a:p>
            <a:r>
              <a:rPr lang="ru-RU" sz="2400" b="1" dirty="0" smtClean="0">
                <a:solidFill>
                  <a:schemeClr val="tx1"/>
                </a:solidFill>
              </a:rPr>
              <a:t> </a:t>
            </a:r>
            <a:endParaRPr lang="ru-RU" sz="2400" b="1" dirty="0">
              <a:solidFill>
                <a:schemeClr val="tx1"/>
              </a:solidFill>
            </a:endParaRPr>
          </a:p>
        </p:txBody>
      </p:sp>
      <p:sp>
        <p:nvSpPr>
          <p:cNvPr id="18" name="Прямоугольник 17"/>
          <p:cNvSpPr/>
          <p:nvPr/>
        </p:nvSpPr>
        <p:spPr>
          <a:xfrm>
            <a:off x="4139952" y="4005064"/>
            <a:ext cx="4575422" cy="10801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srgbClr val="FF0000"/>
              </a:solidFill>
            </a:endParaRPr>
          </a:p>
          <a:p>
            <a:r>
              <a:rPr lang="ru-RU" dirty="0" smtClean="0">
                <a:solidFill>
                  <a:schemeClr val="tx1"/>
                </a:solidFill>
              </a:rPr>
              <a:t>математика </a:t>
            </a:r>
            <a:r>
              <a:rPr lang="ru-RU" dirty="0">
                <a:solidFill>
                  <a:schemeClr val="tx1"/>
                </a:solidFill>
              </a:rPr>
              <a:t>базового уровня</a:t>
            </a:r>
          </a:p>
          <a:p>
            <a:r>
              <a:rPr lang="ru-RU" dirty="0" smtClean="0">
                <a:solidFill>
                  <a:schemeClr val="tx1"/>
                </a:solidFill>
              </a:rPr>
              <a:t>География</a:t>
            </a:r>
          </a:p>
          <a:p>
            <a:r>
              <a:rPr lang="ru-RU" dirty="0" smtClean="0">
                <a:solidFill>
                  <a:schemeClr val="tx1"/>
                </a:solidFill>
              </a:rPr>
              <a:t>История </a:t>
            </a:r>
          </a:p>
          <a:p>
            <a:r>
              <a:rPr lang="ru-RU" dirty="0" smtClean="0">
                <a:solidFill>
                  <a:schemeClr val="tx1"/>
                </a:solidFill>
              </a:rPr>
              <a:t>обществознание</a:t>
            </a:r>
            <a:endParaRPr lang="ru-RU" dirty="0">
              <a:solidFill>
                <a:schemeClr val="tx1"/>
              </a:solidFill>
            </a:endParaRPr>
          </a:p>
          <a:p>
            <a:endParaRPr lang="ru-RU" dirty="0" smtClean="0">
              <a:solidFill>
                <a:srgbClr val="FF0000"/>
              </a:solidFill>
            </a:endParaRPr>
          </a:p>
        </p:txBody>
      </p:sp>
      <p:sp>
        <p:nvSpPr>
          <p:cNvPr id="21" name="Стрелка вправо 20"/>
          <p:cNvSpPr/>
          <p:nvPr/>
        </p:nvSpPr>
        <p:spPr>
          <a:xfrm>
            <a:off x="3265953" y="2066030"/>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3297151" y="3134344"/>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3289636" y="4158792"/>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10462" y="5173137"/>
            <a:ext cx="2918099" cy="700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p>
          <a:p>
            <a:r>
              <a:rPr lang="ru-RU" sz="2400" b="1" dirty="0" smtClean="0">
                <a:solidFill>
                  <a:schemeClr val="tx1"/>
                </a:solidFill>
              </a:rPr>
              <a:t>3 часа 10 минут</a:t>
            </a:r>
            <a:endParaRPr lang="ru-RU" sz="2400" b="1" dirty="0">
              <a:solidFill>
                <a:schemeClr val="tx1"/>
              </a:solidFill>
            </a:endParaRPr>
          </a:p>
          <a:p>
            <a:r>
              <a:rPr lang="ru-RU" sz="2400" b="1" dirty="0" smtClean="0">
                <a:solidFill>
                  <a:schemeClr val="tx1"/>
                </a:solidFill>
              </a:rPr>
              <a:t>17 минут</a:t>
            </a:r>
          </a:p>
          <a:p>
            <a:endParaRPr lang="ru-RU" sz="2400" b="1" dirty="0">
              <a:solidFill>
                <a:srgbClr val="FF0000"/>
              </a:solidFill>
            </a:endParaRPr>
          </a:p>
        </p:txBody>
      </p:sp>
      <p:sp>
        <p:nvSpPr>
          <p:cNvPr id="25" name="Стрелка вправо 24"/>
          <p:cNvSpPr/>
          <p:nvPr/>
        </p:nvSpPr>
        <p:spPr>
          <a:xfrm>
            <a:off x="3289636" y="5337202"/>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4139951" y="5229202"/>
            <a:ext cx="4575423" cy="700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иностранные языки (письменная часть)</a:t>
            </a:r>
          </a:p>
          <a:p>
            <a:r>
              <a:rPr lang="ru-RU" dirty="0" smtClean="0">
                <a:solidFill>
                  <a:schemeClr val="tx1"/>
                </a:solidFill>
              </a:rPr>
              <a:t>иностранные </a:t>
            </a:r>
            <a:r>
              <a:rPr lang="ru-RU" dirty="0">
                <a:solidFill>
                  <a:schemeClr val="tx1"/>
                </a:solidFill>
              </a:rPr>
              <a:t>языки (говорение)</a:t>
            </a:r>
          </a:p>
        </p:txBody>
      </p:sp>
      <p:sp>
        <p:nvSpPr>
          <p:cNvPr id="29" name="Прямоугольник 28"/>
          <p:cNvSpPr/>
          <p:nvPr/>
        </p:nvSpPr>
        <p:spPr>
          <a:xfrm>
            <a:off x="349788" y="6093297"/>
            <a:ext cx="2918098" cy="6662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a:solidFill>
                  <a:schemeClr val="tx1"/>
                </a:solidFill>
              </a:rPr>
              <a:t>3 часа</a:t>
            </a:r>
          </a:p>
          <a:p>
            <a:r>
              <a:rPr lang="ru-RU" sz="2400" b="1" dirty="0">
                <a:solidFill>
                  <a:schemeClr val="tx1"/>
                </a:solidFill>
              </a:rPr>
              <a:t>14 минут</a:t>
            </a:r>
          </a:p>
        </p:txBody>
      </p:sp>
      <p:sp>
        <p:nvSpPr>
          <p:cNvPr id="30" name="Стрелка вправо 29"/>
          <p:cNvSpPr/>
          <p:nvPr/>
        </p:nvSpPr>
        <p:spPr>
          <a:xfrm>
            <a:off x="3313220" y="6302079"/>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Прямоугольник 30"/>
          <p:cNvSpPr/>
          <p:nvPr/>
        </p:nvSpPr>
        <p:spPr>
          <a:xfrm>
            <a:off x="4139951" y="6093297"/>
            <a:ext cx="4563803" cy="6662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к</a:t>
            </a:r>
            <a:r>
              <a:rPr lang="ru-RU" dirty="0" smtClean="0">
                <a:solidFill>
                  <a:schemeClr val="tx1"/>
                </a:solidFill>
              </a:rPr>
              <a:t>итайский язык (письменная часть)</a:t>
            </a:r>
            <a:endParaRPr lang="ru-RU" dirty="0">
              <a:solidFill>
                <a:schemeClr val="tx1"/>
              </a:solidFill>
            </a:endParaRPr>
          </a:p>
          <a:p>
            <a:r>
              <a:rPr lang="ru-RU" dirty="0" smtClean="0">
                <a:solidFill>
                  <a:schemeClr val="tx1"/>
                </a:solidFill>
              </a:rPr>
              <a:t>китайский </a:t>
            </a:r>
            <a:r>
              <a:rPr lang="ru-RU" dirty="0">
                <a:solidFill>
                  <a:schemeClr val="tx1"/>
                </a:solidFill>
              </a:rPr>
              <a:t>язык  (говорение)</a:t>
            </a:r>
          </a:p>
        </p:txBody>
      </p:sp>
    </p:spTree>
    <p:extLst>
      <p:ext uri="{BB962C8B-B14F-4D97-AF65-F5344CB8AC3E}">
        <p14:creationId xmlns:p14="http://schemas.microsoft.com/office/powerpoint/2010/main" val="3822494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830997"/>
          </a:xfrm>
          <a:prstGeom prst="rect">
            <a:avLst/>
          </a:prstGeom>
        </p:spPr>
        <p:txBody>
          <a:bodyPr wrap="square">
            <a:spAutoFit/>
          </a:bodyPr>
          <a:lstStyle/>
          <a:p>
            <a:pPr algn="just"/>
            <a:r>
              <a:rPr lang="ru-RU" sz="4800" b="1" dirty="0" smtClean="0">
                <a:solidFill>
                  <a:srgbClr val="FF0000"/>
                </a:solidFill>
              </a:rPr>
              <a:t>!</a:t>
            </a:r>
            <a:endParaRPr lang="ru-RU" sz="4800"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954107"/>
          </a:xfrm>
          <a:prstGeom prst="rect">
            <a:avLst/>
          </a:prstGeom>
        </p:spPr>
        <p:txBody>
          <a:bodyPr wrap="square">
            <a:spAutoFit/>
          </a:bodyPr>
          <a:lstStyle/>
          <a:p>
            <a:pPr marL="0" lvl="1" algn="ctr"/>
            <a:r>
              <a:rPr lang="ru-RU" sz="2800" b="1" dirty="0">
                <a:solidFill>
                  <a:srgbClr val="C00000"/>
                </a:solidFill>
                <a:latin typeface="Calibri"/>
              </a:rPr>
              <a:t> </a:t>
            </a:r>
            <a:r>
              <a:rPr lang="ru-RU" sz="2800" b="1" dirty="0">
                <a:solidFill>
                  <a:srgbClr val="262699"/>
                </a:solidFill>
                <a:latin typeface="Calibri"/>
              </a:rPr>
              <a:t>Перечень средств обучения и воспитания, используемые на экзаменах</a:t>
            </a:r>
            <a:r>
              <a:rPr lang="ru-RU" sz="2800" b="1" dirty="0" smtClean="0">
                <a:solidFill>
                  <a:srgbClr val="262699"/>
                </a:solidFill>
                <a:latin typeface="Calibri"/>
                <a:cs typeface="+mn-cs"/>
              </a:rPr>
              <a:t> </a:t>
            </a:r>
            <a:endParaRPr lang="ru-RU" sz="2000" dirty="0" smtClean="0">
              <a:solidFill>
                <a:srgbClr val="262699"/>
              </a:solidFill>
              <a:latin typeface="Calibri"/>
              <a:cs typeface="+mn-cs"/>
            </a:endParaRPr>
          </a:p>
        </p:txBody>
      </p:sp>
      <p:sp>
        <p:nvSpPr>
          <p:cNvPr id="6" name="Прямоугольник 5"/>
          <p:cNvSpPr/>
          <p:nvPr/>
        </p:nvSpPr>
        <p:spPr>
          <a:xfrm>
            <a:off x="285750" y="2066031"/>
            <a:ext cx="2054002" cy="48463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FF0000"/>
                </a:solidFill>
              </a:rPr>
              <a:t> </a:t>
            </a:r>
            <a:r>
              <a:rPr lang="ru-RU" sz="2400" b="1" dirty="0" smtClean="0">
                <a:solidFill>
                  <a:schemeClr val="tx1"/>
                </a:solidFill>
              </a:rPr>
              <a:t>математика</a:t>
            </a:r>
            <a:endParaRPr lang="ru-RU" sz="2400" b="1" dirty="0">
              <a:solidFill>
                <a:schemeClr val="tx1"/>
              </a:solidFill>
            </a:endParaRPr>
          </a:p>
        </p:txBody>
      </p:sp>
      <p:sp>
        <p:nvSpPr>
          <p:cNvPr id="14" name="Прямоугольник 13"/>
          <p:cNvSpPr/>
          <p:nvPr/>
        </p:nvSpPr>
        <p:spPr>
          <a:xfrm>
            <a:off x="3313220" y="1972340"/>
            <a:ext cx="5402155" cy="73658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линейка, не содержащая справочной информации для построения чертежей и рисунков</a:t>
            </a:r>
          </a:p>
        </p:txBody>
      </p:sp>
      <p:sp>
        <p:nvSpPr>
          <p:cNvPr id="15" name="Прямоугольник 14"/>
          <p:cNvSpPr/>
          <p:nvPr/>
        </p:nvSpPr>
        <p:spPr>
          <a:xfrm>
            <a:off x="254029" y="3255861"/>
            <a:ext cx="2085723" cy="57808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a:solidFill>
                  <a:srgbClr val="FF0000"/>
                </a:solidFill>
              </a:rPr>
              <a:t> </a:t>
            </a:r>
            <a:r>
              <a:rPr lang="ru-RU" sz="2400" b="1" dirty="0">
                <a:solidFill>
                  <a:schemeClr val="tx1"/>
                </a:solidFill>
              </a:rPr>
              <a:t>физика</a:t>
            </a:r>
          </a:p>
        </p:txBody>
      </p:sp>
      <p:sp>
        <p:nvSpPr>
          <p:cNvPr id="16" name="Прямоугольник 15"/>
          <p:cNvSpPr/>
          <p:nvPr/>
        </p:nvSpPr>
        <p:spPr>
          <a:xfrm>
            <a:off x="3313220" y="2996952"/>
            <a:ext cx="5402155" cy="10081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b="1" dirty="0" smtClean="0">
              <a:solidFill>
                <a:srgbClr val="FF0000"/>
              </a:solidFill>
            </a:endParaRPr>
          </a:p>
          <a:p>
            <a:r>
              <a:rPr lang="ru-RU" sz="1400" b="1" dirty="0">
                <a:solidFill>
                  <a:schemeClr val="tx1"/>
                </a:solidFill>
              </a:rPr>
              <a:t>линейка, не содержащая справочной для построения графиков, оптических и электрических схем;</a:t>
            </a:r>
          </a:p>
          <a:p>
            <a:r>
              <a:rPr lang="ru-RU" sz="1400" b="1" dirty="0">
                <a:solidFill>
                  <a:schemeClr val="tx1"/>
                </a:solidFill>
              </a:rPr>
              <a:t>непрограммируемый калькулятор</a:t>
            </a:r>
          </a:p>
          <a:p>
            <a:endParaRPr lang="ru-RU" sz="1600" b="1" dirty="0">
              <a:solidFill>
                <a:srgbClr val="FF0000"/>
              </a:solidFill>
            </a:endParaRPr>
          </a:p>
        </p:txBody>
      </p:sp>
      <p:sp>
        <p:nvSpPr>
          <p:cNvPr id="17" name="Прямоугольник 16"/>
          <p:cNvSpPr/>
          <p:nvPr/>
        </p:nvSpPr>
        <p:spPr>
          <a:xfrm>
            <a:off x="310463" y="4365104"/>
            <a:ext cx="2029289" cy="8640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smtClean="0">
                <a:solidFill>
                  <a:schemeClr val="tx1"/>
                </a:solidFill>
              </a:rPr>
              <a:t>химия</a:t>
            </a:r>
            <a:endParaRPr lang="ru-RU" sz="2400" b="1" dirty="0">
              <a:solidFill>
                <a:schemeClr val="tx1"/>
              </a:solidFill>
            </a:endParaRPr>
          </a:p>
        </p:txBody>
      </p:sp>
      <p:sp>
        <p:nvSpPr>
          <p:cNvPr id="18" name="Прямоугольник 17"/>
          <p:cNvSpPr/>
          <p:nvPr/>
        </p:nvSpPr>
        <p:spPr>
          <a:xfrm>
            <a:off x="3287241" y="4365104"/>
            <a:ext cx="5402155" cy="108012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chemeClr val="tx1"/>
                </a:solidFill>
              </a:rPr>
              <a:t>непрограммируемый калькулятор; </a:t>
            </a:r>
          </a:p>
          <a:p>
            <a:r>
              <a:rPr lang="ru-RU" sz="1400" b="1" dirty="0">
                <a:solidFill>
                  <a:schemeClr val="tx1"/>
                </a:solidFill>
              </a:rPr>
              <a:t>периодическая система </a:t>
            </a:r>
            <a:r>
              <a:rPr lang="ru-RU" sz="1400" b="1" dirty="0" err="1">
                <a:solidFill>
                  <a:schemeClr val="tx1"/>
                </a:solidFill>
              </a:rPr>
              <a:t>Д.И.Менделеева</a:t>
            </a:r>
            <a:r>
              <a:rPr lang="ru-RU" sz="1400" b="1" dirty="0">
                <a:solidFill>
                  <a:schemeClr val="tx1"/>
                </a:solidFill>
              </a:rPr>
              <a:t>;</a:t>
            </a:r>
          </a:p>
          <a:p>
            <a:r>
              <a:rPr lang="ru-RU" sz="1400" b="1" dirty="0">
                <a:solidFill>
                  <a:schemeClr val="tx1"/>
                </a:solidFill>
              </a:rPr>
              <a:t>таблица растворимости солей, кислот и оснований в воде;</a:t>
            </a:r>
          </a:p>
          <a:p>
            <a:r>
              <a:rPr lang="ru-RU" sz="1400" b="1" dirty="0">
                <a:solidFill>
                  <a:schemeClr val="tx1"/>
                </a:solidFill>
              </a:rPr>
              <a:t> электрохимический ряд напряжений металлов</a:t>
            </a:r>
          </a:p>
        </p:txBody>
      </p:sp>
      <p:sp>
        <p:nvSpPr>
          <p:cNvPr id="21" name="Стрелка вправо 20"/>
          <p:cNvSpPr/>
          <p:nvPr/>
        </p:nvSpPr>
        <p:spPr>
          <a:xfrm>
            <a:off x="2495153" y="2082269"/>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a:off x="2495153" y="3215196"/>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2521132" y="4365104"/>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349788" y="5669327"/>
            <a:ext cx="1989964" cy="86409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400" b="1" dirty="0" smtClean="0">
                <a:solidFill>
                  <a:schemeClr val="tx1"/>
                </a:solidFill>
              </a:rPr>
              <a:t>география</a:t>
            </a:r>
            <a:endParaRPr lang="ru-RU" sz="2400" b="1" dirty="0">
              <a:solidFill>
                <a:schemeClr val="tx1"/>
              </a:solidFill>
            </a:endParaRPr>
          </a:p>
        </p:txBody>
      </p:sp>
      <p:sp>
        <p:nvSpPr>
          <p:cNvPr id="25" name="Стрелка вправо 24"/>
          <p:cNvSpPr/>
          <p:nvPr/>
        </p:nvSpPr>
        <p:spPr>
          <a:xfrm>
            <a:off x="2521132" y="5896087"/>
            <a:ext cx="79208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p:cNvSpPr/>
          <p:nvPr/>
        </p:nvSpPr>
        <p:spPr>
          <a:xfrm>
            <a:off x="3313220" y="5517231"/>
            <a:ext cx="5402155" cy="124234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b="1" dirty="0" smtClean="0">
              <a:solidFill>
                <a:srgbClr val="FF0000"/>
              </a:solidFill>
            </a:endParaRPr>
          </a:p>
          <a:p>
            <a:r>
              <a:rPr lang="ru-RU" sz="1400" b="1" dirty="0">
                <a:solidFill>
                  <a:schemeClr val="tx1"/>
                </a:solidFill>
              </a:rPr>
              <a:t>линейка для измерения расстояний по топографической </a:t>
            </a:r>
            <a:r>
              <a:rPr lang="ru-RU" sz="1400" b="1" dirty="0" smtClean="0">
                <a:solidFill>
                  <a:schemeClr val="tx1"/>
                </a:solidFill>
              </a:rPr>
              <a:t>карте; </a:t>
            </a:r>
          </a:p>
          <a:p>
            <a:r>
              <a:rPr lang="ru-RU" sz="1400" b="1" dirty="0" smtClean="0">
                <a:solidFill>
                  <a:schemeClr val="tx1"/>
                </a:solidFill>
              </a:rPr>
              <a:t>непрограммируемый калькулятор; </a:t>
            </a:r>
          </a:p>
          <a:p>
            <a:r>
              <a:rPr lang="ru-RU" sz="1400" b="1" dirty="0" smtClean="0">
                <a:solidFill>
                  <a:schemeClr val="tx1"/>
                </a:solidFill>
              </a:rPr>
              <a:t>транспортир</a:t>
            </a:r>
            <a:r>
              <a:rPr lang="ru-RU" sz="1400" b="1" dirty="0">
                <a:solidFill>
                  <a:schemeClr val="tx1"/>
                </a:solidFill>
              </a:rPr>
              <a:t>, не содержащий справочной информации, для определения азимутов</a:t>
            </a:r>
          </a:p>
          <a:p>
            <a:endParaRPr lang="ru-RU" dirty="0">
              <a:solidFill>
                <a:srgbClr val="FF0000"/>
              </a:solidFill>
            </a:endParaRPr>
          </a:p>
        </p:txBody>
      </p:sp>
    </p:spTree>
    <p:extLst>
      <p:ext uri="{BB962C8B-B14F-4D97-AF65-F5344CB8AC3E}">
        <p14:creationId xmlns:p14="http://schemas.microsoft.com/office/powerpoint/2010/main" val="916798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258" y="1364365"/>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1569660"/>
          </a:xfrm>
          <a:prstGeom prst="rect">
            <a:avLst/>
          </a:prstGeom>
        </p:spPr>
        <p:txBody>
          <a:bodyPr wrap="square">
            <a:spAutoFit/>
          </a:bodyPr>
          <a:lstStyle/>
          <a:p>
            <a:pPr marL="0" lvl="1" algn="ctr"/>
            <a:r>
              <a:rPr lang="ru-RU" sz="3600" b="1" dirty="0" smtClean="0">
                <a:solidFill>
                  <a:srgbClr val="C00000"/>
                </a:solidFill>
                <a:latin typeface="Calibri"/>
                <a:cs typeface="+mn-cs"/>
              </a:rPr>
              <a:t> </a:t>
            </a:r>
            <a:r>
              <a:rPr lang="ru-RU" sz="3600" b="1" dirty="0">
                <a:solidFill>
                  <a:srgbClr val="FF0000"/>
                </a:solidFill>
              </a:rPr>
              <a:t>!</a:t>
            </a:r>
            <a:r>
              <a:rPr lang="ru-RU" sz="3600" b="1" dirty="0" smtClean="0">
                <a:solidFill>
                  <a:srgbClr val="C00000"/>
                </a:solidFill>
                <a:latin typeface="Calibri"/>
                <a:cs typeface="+mn-cs"/>
              </a:rPr>
              <a:t>   </a:t>
            </a:r>
            <a:r>
              <a:rPr lang="ru-RU" sz="3600" b="1" dirty="0" smtClean="0">
                <a:solidFill>
                  <a:srgbClr val="262699"/>
                </a:solidFill>
                <a:latin typeface="Calibri"/>
                <a:cs typeface="+mn-cs"/>
              </a:rPr>
              <a:t>Минимальные баллы </a:t>
            </a:r>
          </a:p>
          <a:p>
            <a:pPr marL="0" lvl="1" algn="ctr"/>
            <a:r>
              <a:rPr lang="ru-RU" sz="3600" b="1" dirty="0" smtClean="0">
                <a:solidFill>
                  <a:srgbClr val="262699"/>
                </a:solidFill>
                <a:latin typeface="Calibri"/>
                <a:cs typeface="+mn-cs"/>
              </a:rPr>
              <a:t>      для поступления в ВУЗы</a:t>
            </a:r>
          </a:p>
          <a:p>
            <a:pPr marL="0" lvl="1" algn="ctr"/>
            <a:endParaRPr lang="ru-RU" sz="2400" b="1" dirty="0" smtClean="0">
              <a:solidFill>
                <a:srgbClr val="FF0000"/>
              </a:solidFill>
              <a:latin typeface="Calibri"/>
              <a:cs typeface="+mn-cs"/>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92064916"/>
              </p:ext>
            </p:extLst>
          </p:nvPr>
        </p:nvGraphicFramePr>
        <p:xfrm>
          <a:off x="683568" y="2276872"/>
          <a:ext cx="3456384" cy="423672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xmlns="" val="20000"/>
                    </a:ext>
                  </a:extLst>
                </a:gridCol>
              </a:tblGrid>
              <a:tr h="4055136">
                <a:tc>
                  <a:txBody>
                    <a:bodyPr/>
                    <a:lstStyle/>
                    <a:p>
                      <a:pPr lvl="0"/>
                      <a:r>
                        <a:rPr lang="ru-RU" sz="1800" b="1" kern="1200" dirty="0" smtClean="0">
                          <a:solidFill>
                            <a:schemeClr val="tx1"/>
                          </a:solidFill>
                          <a:effectLst/>
                          <a:latin typeface="+mn-lt"/>
                          <a:ea typeface="+mn-ea"/>
                          <a:cs typeface="+mn-cs"/>
                        </a:rPr>
                        <a:t>по русскому языку - 40</a:t>
                      </a:r>
                    </a:p>
                    <a:p>
                      <a:pPr lvl="0"/>
                      <a:r>
                        <a:rPr lang="ru-RU" sz="1800" b="1" kern="1200" dirty="0" smtClean="0">
                          <a:solidFill>
                            <a:schemeClr val="tx1"/>
                          </a:solidFill>
                          <a:effectLst/>
                          <a:latin typeface="+mn-lt"/>
                          <a:ea typeface="+mn-ea"/>
                          <a:cs typeface="+mn-cs"/>
                        </a:rPr>
                        <a:t>по математике – 39</a:t>
                      </a:r>
                    </a:p>
                    <a:p>
                      <a:pPr lvl="0"/>
                      <a:r>
                        <a:rPr lang="ru-RU" sz="1800" b="1" kern="1200" dirty="0" smtClean="0">
                          <a:solidFill>
                            <a:schemeClr val="tx1"/>
                          </a:solidFill>
                          <a:effectLst/>
                          <a:latin typeface="+mn-lt"/>
                          <a:ea typeface="+mn-ea"/>
                          <a:cs typeface="+mn-cs"/>
                        </a:rPr>
                        <a:t>по физике – 36</a:t>
                      </a:r>
                    </a:p>
                    <a:p>
                      <a:pPr lvl="0"/>
                      <a:r>
                        <a:rPr lang="ru-RU" sz="1800" b="1" kern="1200" dirty="0" smtClean="0">
                          <a:solidFill>
                            <a:schemeClr val="tx1"/>
                          </a:solidFill>
                          <a:effectLst/>
                          <a:latin typeface="+mn-lt"/>
                          <a:ea typeface="+mn-ea"/>
                          <a:cs typeface="+mn-cs"/>
                        </a:rPr>
                        <a:t>по обществознанию – 42</a:t>
                      </a:r>
                    </a:p>
                    <a:p>
                      <a:pPr lvl="0"/>
                      <a:r>
                        <a:rPr lang="ru-RU" sz="1800" b="1" kern="1200" dirty="0" smtClean="0">
                          <a:solidFill>
                            <a:schemeClr val="tx1"/>
                          </a:solidFill>
                          <a:effectLst/>
                          <a:latin typeface="+mn-lt"/>
                          <a:ea typeface="+mn-ea"/>
                          <a:cs typeface="+mn-cs"/>
                        </a:rPr>
                        <a:t>по истории – 35</a:t>
                      </a:r>
                    </a:p>
                    <a:p>
                      <a:pPr lvl="0"/>
                      <a:r>
                        <a:rPr lang="ru-RU" sz="1800" b="1" kern="1200" dirty="0" smtClean="0">
                          <a:solidFill>
                            <a:schemeClr val="tx1"/>
                          </a:solidFill>
                          <a:effectLst/>
                          <a:latin typeface="+mn-lt"/>
                          <a:ea typeface="+mn-ea"/>
                          <a:cs typeface="+mn-cs"/>
                        </a:rPr>
                        <a:t>по информатике – 40</a:t>
                      </a:r>
                    </a:p>
                    <a:p>
                      <a:pPr lvl="0"/>
                      <a:r>
                        <a:rPr lang="ru-RU" sz="1800" b="1" kern="1200" dirty="0" smtClean="0">
                          <a:solidFill>
                            <a:schemeClr val="tx1"/>
                          </a:solidFill>
                          <a:effectLst/>
                          <a:latin typeface="+mn-lt"/>
                          <a:ea typeface="+mn-ea"/>
                          <a:cs typeface="+mn-cs"/>
                        </a:rPr>
                        <a:t>по иностранному языку – 30</a:t>
                      </a:r>
                    </a:p>
                    <a:p>
                      <a:pPr lvl="0"/>
                      <a:r>
                        <a:rPr lang="ru-RU" sz="1800" b="1" kern="1200" dirty="0" smtClean="0">
                          <a:solidFill>
                            <a:schemeClr val="tx1"/>
                          </a:solidFill>
                          <a:effectLst/>
                          <a:latin typeface="+mn-lt"/>
                          <a:ea typeface="+mn-ea"/>
                          <a:cs typeface="+mn-cs"/>
                        </a:rPr>
                        <a:t>по литературе – 32</a:t>
                      </a:r>
                    </a:p>
                    <a:p>
                      <a:pPr lvl="0"/>
                      <a:r>
                        <a:rPr lang="ru-RU" sz="1800" b="1" kern="1200" dirty="0" smtClean="0">
                          <a:solidFill>
                            <a:schemeClr val="tx1"/>
                          </a:solidFill>
                          <a:effectLst/>
                          <a:latin typeface="+mn-lt"/>
                          <a:ea typeface="+mn-ea"/>
                          <a:cs typeface="+mn-cs"/>
                        </a:rPr>
                        <a:t>по биологии – 36</a:t>
                      </a:r>
                    </a:p>
                    <a:p>
                      <a:pPr lvl="0"/>
                      <a:r>
                        <a:rPr lang="ru-RU" sz="1800" b="1" kern="1200" dirty="0" smtClean="0">
                          <a:solidFill>
                            <a:schemeClr val="tx1"/>
                          </a:solidFill>
                          <a:effectLst/>
                          <a:latin typeface="+mn-lt"/>
                          <a:ea typeface="+mn-ea"/>
                          <a:cs typeface="+mn-cs"/>
                        </a:rPr>
                        <a:t>по географии – 40</a:t>
                      </a:r>
                    </a:p>
                    <a:p>
                      <a:pPr lvl="0"/>
                      <a:r>
                        <a:rPr lang="ru-RU" sz="1800" b="1" kern="1200" dirty="0" smtClean="0">
                          <a:solidFill>
                            <a:schemeClr val="tx1"/>
                          </a:solidFill>
                          <a:effectLst/>
                          <a:latin typeface="+mn-lt"/>
                          <a:ea typeface="+mn-ea"/>
                          <a:cs typeface="+mn-cs"/>
                        </a:rPr>
                        <a:t>по химии – 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kern="1200" dirty="0" smtClean="0">
                          <a:solidFill>
                            <a:schemeClr val="tx1"/>
                          </a:solidFill>
                          <a:effectLst/>
                          <a:latin typeface="+mn-lt"/>
                          <a:ea typeface="+mn-ea"/>
                          <a:cs typeface="+mn-cs"/>
                        </a:rPr>
                        <a:t>В соответствии с </a:t>
                      </a:r>
                      <a:r>
                        <a:rPr lang="ru-RU" sz="1000" b="1" u="none" strike="noStrike" kern="1200" dirty="0" smtClean="0">
                          <a:solidFill>
                            <a:schemeClr val="tx1"/>
                          </a:solidFill>
                          <a:effectLst/>
                          <a:latin typeface="+mn-lt"/>
                          <a:ea typeface="+mn-ea"/>
                          <a:cs typeface="+mn-cs"/>
                        </a:rPr>
                        <a:t>приказ</a:t>
                      </a:r>
                      <a:r>
                        <a:rPr lang="ru-RU" sz="1000" b="1" kern="1200" dirty="0" smtClean="0">
                          <a:solidFill>
                            <a:schemeClr val="tx1"/>
                          </a:solidFill>
                          <a:effectLst/>
                          <a:latin typeface="+mn-lt"/>
                          <a:ea typeface="+mn-ea"/>
                          <a:cs typeface="+mn-cs"/>
                        </a:rPr>
                        <a:t> </a:t>
                      </a:r>
                      <a:r>
                        <a:rPr lang="ru-RU" sz="1000" b="1" kern="1200" dirty="0" err="1" smtClean="0">
                          <a:solidFill>
                            <a:srgbClr val="C00000"/>
                          </a:solidFill>
                          <a:effectLst/>
                          <a:latin typeface="+mn-lt"/>
                          <a:ea typeface="+mn-ea"/>
                          <a:cs typeface="+mn-cs"/>
                        </a:rPr>
                        <a:t>Минпросвещения</a:t>
                      </a:r>
                      <a:r>
                        <a:rPr lang="ru-RU" sz="1000" b="1" kern="1200" dirty="0" smtClean="0">
                          <a:solidFill>
                            <a:srgbClr val="C00000"/>
                          </a:solidFill>
                          <a:effectLst/>
                          <a:latin typeface="+mn-lt"/>
                          <a:ea typeface="+mn-ea"/>
                          <a:cs typeface="+mn-cs"/>
                        </a:rPr>
                        <a:t> РФ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000" b="1" dirty="0" smtClean="0">
                          <a:solidFill>
                            <a:schemeClr val="tx1"/>
                          </a:solidFill>
                          <a:latin typeface="Times New Roman" pitchFamily="18" charset="0"/>
                        </a:rPr>
                        <a:t>от 04.10.2021 № 688</a:t>
                      </a:r>
                      <a:endParaRPr lang="ru-RU" sz="1800" b="1" kern="1200" dirty="0" smtClean="0">
                        <a:solidFill>
                          <a:schemeClr val="tx1"/>
                        </a:solidFill>
                        <a:effectLst/>
                        <a:latin typeface="+mn-lt"/>
                        <a:ea typeface="+mn-ea"/>
                        <a:cs typeface="+mn-cs"/>
                      </a:endParaRPr>
                    </a:p>
                    <a:p>
                      <a:pPr algn="ctr"/>
                      <a:r>
                        <a:rPr lang="ru-RU" sz="3600" dirty="0" smtClean="0">
                          <a:solidFill>
                            <a:schemeClr val="tx1"/>
                          </a:solidFill>
                        </a:rPr>
                        <a:t> </a:t>
                      </a:r>
                      <a:endParaRPr lang="ru-RU" sz="3600" dirty="0">
                        <a:solidFill>
                          <a:schemeClr val="tx1"/>
                        </a:solidFill>
                      </a:endParaRPr>
                    </a:p>
                  </a:txBody>
                  <a:tcPr>
                    <a:solidFill>
                      <a:schemeClr val="bg2">
                        <a:lumMod val="75000"/>
                      </a:schemeClr>
                    </a:solidFill>
                  </a:tcPr>
                </a:tc>
                <a:extLst>
                  <a:ext uri="{0D108BD9-81ED-4DB2-BD59-A6C34878D82A}">
                    <a16:rowId xmlns:a16="http://schemas.microsoft.com/office/drawing/2014/main" xmlns="" val="10000"/>
                  </a:ext>
                </a:extLst>
              </a:tr>
            </a:tbl>
          </a:graphicData>
        </a:graphic>
      </p:graphicFrame>
      <p:sp>
        <p:nvSpPr>
          <p:cNvPr id="8" name="Стрелка вправо 7"/>
          <p:cNvSpPr/>
          <p:nvPr/>
        </p:nvSpPr>
        <p:spPr>
          <a:xfrm rot="5400000">
            <a:off x="4189628" y="2197184"/>
            <a:ext cx="943867" cy="835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148064" y="2615118"/>
            <a:ext cx="3744416" cy="3877985"/>
          </a:xfrm>
          <a:prstGeom prst="rect">
            <a:avLst/>
          </a:prstGeom>
          <a:solidFill>
            <a:schemeClr val="bg2">
              <a:lumMod val="75000"/>
            </a:schemeClr>
          </a:solidFill>
        </p:spPr>
        <p:txBody>
          <a:bodyPr wrap="square">
            <a:spAutoFit/>
          </a:bodyPr>
          <a:lstStyle/>
          <a:p>
            <a:r>
              <a:rPr lang="ru-RU" b="1" dirty="0" smtClean="0">
                <a:latin typeface="+mn-lt"/>
                <a:cs typeface="+mn-cs"/>
              </a:rPr>
              <a:t>по </a:t>
            </a:r>
            <a:r>
              <a:rPr lang="ru-RU" b="1" dirty="0">
                <a:latin typeface="+mn-lt"/>
                <a:cs typeface="+mn-cs"/>
              </a:rPr>
              <a:t>обществознанию – </a:t>
            </a:r>
            <a:r>
              <a:rPr lang="ru-RU" b="1" dirty="0" smtClean="0">
                <a:latin typeface="+mn-lt"/>
                <a:cs typeface="+mn-cs"/>
              </a:rPr>
              <a:t>45</a:t>
            </a:r>
            <a:endParaRPr lang="ru-RU" b="1" dirty="0">
              <a:latin typeface="+mn-lt"/>
              <a:cs typeface="+mn-cs"/>
            </a:endParaRPr>
          </a:p>
          <a:p>
            <a:r>
              <a:rPr lang="ru-RU" b="1" dirty="0">
                <a:latin typeface="+mn-lt"/>
                <a:cs typeface="+mn-cs"/>
              </a:rPr>
              <a:t>по информатике и информационно-коммуникационным технологиям – </a:t>
            </a:r>
            <a:r>
              <a:rPr lang="ru-RU" b="1" dirty="0" smtClean="0">
                <a:latin typeface="+mn-lt"/>
                <a:cs typeface="+mn-cs"/>
              </a:rPr>
              <a:t>44</a:t>
            </a:r>
            <a:endParaRPr lang="ru-RU" b="1" dirty="0">
              <a:latin typeface="+mn-lt"/>
              <a:cs typeface="+mn-cs"/>
            </a:endParaRPr>
          </a:p>
          <a:p>
            <a:r>
              <a:rPr lang="ru-RU" b="1" dirty="0">
                <a:latin typeface="+mn-lt"/>
                <a:cs typeface="+mn-cs"/>
              </a:rPr>
              <a:t>по русскому языку, литературе и географии – </a:t>
            </a:r>
            <a:r>
              <a:rPr lang="ru-RU" b="1" dirty="0" smtClean="0">
                <a:latin typeface="+mn-lt"/>
                <a:cs typeface="+mn-cs"/>
              </a:rPr>
              <a:t>40</a:t>
            </a:r>
            <a:endParaRPr lang="ru-RU" b="1" dirty="0">
              <a:latin typeface="+mn-lt"/>
              <a:cs typeface="+mn-cs"/>
            </a:endParaRPr>
          </a:p>
          <a:p>
            <a:r>
              <a:rPr lang="ru-RU" b="1" dirty="0">
                <a:latin typeface="+mn-lt"/>
                <a:cs typeface="+mn-cs"/>
              </a:rPr>
              <a:t>по математике, химии, физике и биологии – </a:t>
            </a:r>
            <a:r>
              <a:rPr lang="ru-RU" b="1" dirty="0" smtClean="0">
                <a:latin typeface="+mn-lt"/>
                <a:cs typeface="+mn-cs"/>
              </a:rPr>
              <a:t>39</a:t>
            </a:r>
            <a:endParaRPr lang="ru-RU" b="1" dirty="0">
              <a:latin typeface="+mn-lt"/>
              <a:cs typeface="+mn-cs"/>
            </a:endParaRPr>
          </a:p>
          <a:p>
            <a:r>
              <a:rPr lang="ru-RU" b="1" dirty="0">
                <a:latin typeface="+mn-lt"/>
                <a:cs typeface="+mn-cs"/>
              </a:rPr>
              <a:t>по истории – </a:t>
            </a:r>
            <a:r>
              <a:rPr lang="ru-RU" b="1" dirty="0" smtClean="0">
                <a:latin typeface="+mn-lt"/>
                <a:cs typeface="+mn-cs"/>
              </a:rPr>
              <a:t>35</a:t>
            </a:r>
            <a:endParaRPr lang="ru-RU" b="1" dirty="0">
              <a:latin typeface="+mn-lt"/>
              <a:cs typeface="+mn-cs"/>
            </a:endParaRPr>
          </a:p>
          <a:p>
            <a:r>
              <a:rPr lang="ru-RU" b="1" dirty="0">
                <a:latin typeface="+mn-lt"/>
                <a:cs typeface="+mn-cs"/>
              </a:rPr>
              <a:t>по иностранному языку – </a:t>
            </a:r>
            <a:r>
              <a:rPr lang="ru-RU" b="1" dirty="0" smtClean="0">
                <a:latin typeface="+mn-lt"/>
                <a:cs typeface="+mn-cs"/>
              </a:rPr>
              <a:t>30</a:t>
            </a:r>
          </a:p>
          <a:p>
            <a:endParaRPr lang="ru-RU" b="1" dirty="0">
              <a:latin typeface="+mn-lt"/>
              <a:cs typeface="+mn-cs"/>
            </a:endParaRPr>
          </a:p>
          <a:p>
            <a:pPr lvl="0" fontAlgn="auto">
              <a:spcBef>
                <a:spcPts val="0"/>
              </a:spcBef>
              <a:spcAft>
                <a:spcPts val="0"/>
              </a:spcAft>
              <a:defRPr/>
            </a:pPr>
            <a:endParaRPr lang="ru-RU" sz="1000" b="1" dirty="0"/>
          </a:p>
          <a:p>
            <a:pPr fontAlgn="auto">
              <a:spcBef>
                <a:spcPts val="0"/>
              </a:spcBef>
              <a:spcAft>
                <a:spcPts val="0"/>
              </a:spcAft>
            </a:pPr>
            <a:r>
              <a:rPr lang="ru-RU" sz="1000" b="1" dirty="0">
                <a:latin typeface="+mn-lt"/>
                <a:cs typeface="+mn-cs"/>
              </a:rPr>
              <a:t>В соответствии от 05.08.2021 № 713 с </a:t>
            </a:r>
            <a:r>
              <a:rPr lang="ru-RU" sz="1000" b="1" dirty="0" smtClean="0">
                <a:latin typeface="+mn-lt"/>
                <a:cs typeface="+mn-cs"/>
              </a:rPr>
              <a:t>приказом </a:t>
            </a:r>
            <a:r>
              <a:rPr lang="ru-RU" sz="1000" b="1" dirty="0" err="1" smtClean="0">
                <a:solidFill>
                  <a:srgbClr val="C00000"/>
                </a:solidFill>
                <a:latin typeface="+mn-lt"/>
                <a:cs typeface="+mn-cs"/>
              </a:rPr>
              <a:t>Минобрнауки</a:t>
            </a:r>
            <a:r>
              <a:rPr lang="ru-RU" sz="1000" b="1" dirty="0" smtClean="0">
                <a:solidFill>
                  <a:srgbClr val="C00000"/>
                </a:solidFill>
                <a:latin typeface="+mn-lt"/>
                <a:cs typeface="+mn-cs"/>
              </a:rPr>
              <a:t> </a:t>
            </a:r>
            <a:r>
              <a:rPr lang="ru-RU" sz="1000" b="1" dirty="0">
                <a:solidFill>
                  <a:srgbClr val="C00000"/>
                </a:solidFill>
                <a:latin typeface="+mn-lt"/>
                <a:cs typeface="+mn-cs"/>
              </a:rPr>
              <a:t>РФ  </a:t>
            </a:r>
          </a:p>
        </p:txBody>
      </p:sp>
    </p:spTree>
    <p:extLst>
      <p:ext uri="{BB962C8B-B14F-4D97-AF65-F5344CB8AC3E}">
        <p14:creationId xmlns:p14="http://schemas.microsoft.com/office/powerpoint/2010/main" val="1197545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830997"/>
          </a:xfrm>
          <a:prstGeom prst="rect">
            <a:avLst/>
          </a:prstGeom>
        </p:spPr>
        <p:txBody>
          <a:bodyPr wrap="square">
            <a:spAutoFit/>
          </a:bodyPr>
          <a:lstStyle/>
          <a:p>
            <a:pPr algn="ctr"/>
            <a:r>
              <a:rPr lang="ru-RU" sz="2400" b="1" dirty="0">
                <a:solidFill>
                  <a:srgbClr val="CC0000"/>
                </a:solidFill>
                <a:effectLst>
                  <a:outerShdw blurRad="38100" dist="38100" dir="2700000" algn="tl">
                    <a:srgbClr val="C0C0C0"/>
                  </a:outerShdw>
                </a:effectLst>
              </a:rPr>
              <a:t>Этап получения результатов ЕГЭ</a:t>
            </a:r>
            <a:br>
              <a:rPr lang="ru-RU" sz="2400" b="1" dirty="0">
                <a:solidFill>
                  <a:srgbClr val="CC0000"/>
                </a:solidFill>
                <a:effectLst>
                  <a:outerShdw blurRad="38100" dist="38100" dir="2700000" algn="tl">
                    <a:srgbClr val="C0C0C0"/>
                  </a:outerShdw>
                </a:effectLst>
              </a:rPr>
            </a:br>
            <a:endParaRPr lang="ru-RU" sz="2400" dirty="0">
              <a:solidFill>
                <a:srgbClr val="FF0000"/>
              </a:solidFill>
            </a:endParaRPr>
          </a:p>
        </p:txBody>
      </p:sp>
      <p:sp>
        <p:nvSpPr>
          <p:cNvPr id="5" name="Прямоугольник 4"/>
          <p:cNvSpPr/>
          <p:nvPr/>
        </p:nvSpPr>
        <p:spPr>
          <a:xfrm>
            <a:off x="447669" y="936669"/>
            <a:ext cx="8426288" cy="584775"/>
          </a:xfrm>
          <a:prstGeom prst="rect">
            <a:avLst/>
          </a:prstGeom>
        </p:spPr>
        <p:txBody>
          <a:bodyPr wrap="square">
            <a:spAutoFit/>
          </a:bodyPr>
          <a:lstStyle/>
          <a:p>
            <a:pPr marL="0" lvl="1" algn="ctr"/>
            <a:r>
              <a:rPr lang="ru-RU" sz="3200" b="1" dirty="0" smtClean="0">
                <a:solidFill>
                  <a:srgbClr val="FF0000"/>
                </a:solidFill>
                <a:latin typeface="Calibri"/>
                <a:cs typeface="+mn-cs"/>
              </a:rPr>
              <a:t> </a:t>
            </a:r>
            <a:endParaRPr lang="ru-RU" b="1" dirty="0" smtClean="0">
              <a:solidFill>
                <a:srgbClr val="FF0000"/>
              </a:solidFill>
              <a:latin typeface="Calibri"/>
              <a:cs typeface="+mn-cs"/>
            </a:endParaRPr>
          </a:p>
        </p:txBody>
      </p:sp>
      <p:sp>
        <p:nvSpPr>
          <p:cNvPr id="7" name="Прямоугольник 6"/>
          <p:cNvSpPr/>
          <p:nvPr/>
        </p:nvSpPr>
        <p:spPr>
          <a:xfrm>
            <a:off x="782113" y="2551837"/>
            <a:ext cx="7933262" cy="461665"/>
          </a:xfrm>
          <a:prstGeom prst="rect">
            <a:avLst/>
          </a:prstGeom>
        </p:spPr>
        <p:txBody>
          <a:bodyPr wrap="square">
            <a:spAutoFit/>
          </a:bodyPr>
          <a:lstStyle/>
          <a:p>
            <a:pPr algn="just"/>
            <a:r>
              <a:rPr lang="ru-RU" sz="2400" b="1" dirty="0" smtClean="0"/>
              <a:t> </a:t>
            </a:r>
            <a:endParaRPr lang="ru-RU" sz="2400" b="1" dirty="0">
              <a:solidFill>
                <a:srgbClr val="FF0000"/>
              </a:solidFill>
            </a:endParaRPr>
          </a:p>
        </p:txBody>
      </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29" y="1525434"/>
            <a:ext cx="871045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811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6709529"/>
          </a:xfrm>
          <a:prstGeom prst="rect">
            <a:avLst/>
          </a:prstGeom>
        </p:spPr>
        <p:txBody>
          <a:bodyPr wrap="square">
            <a:spAutoFit/>
          </a:bodyPr>
          <a:lstStyle/>
          <a:p>
            <a:pPr marL="0" lvl="1" algn="ctr"/>
            <a:r>
              <a:rPr lang="ru-RU" sz="3200" b="1" dirty="0" smtClean="0">
                <a:solidFill>
                  <a:srgbClr val="FF0000"/>
                </a:solidFill>
                <a:latin typeface="Calibri"/>
                <a:cs typeface="+mn-cs"/>
              </a:rPr>
              <a:t> </a:t>
            </a:r>
            <a:r>
              <a:rPr lang="ru-RU" sz="3200" b="1" dirty="0" smtClean="0">
                <a:solidFill>
                  <a:srgbClr val="262699"/>
                </a:solidFill>
                <a:latin typeface="Calibri"/>
                <a:cs typeface="+mn-cs"/>
              </a:rPr>
              <a:t>Получение аттестатов особого образца и медалей «За особые успехи в учении»</a:t>
            </a:r>
          </a:p>
          <a:p>
            <a:pPr marL="0" lvl="1" algn="ctr"/>
            <a:endParaRPr lang="ru-RU" sz="3200" b="1" dirty="0">
              <a:solidFill>
                <a:srgbClr val="262699"/>
              </a:solidFill>
              <a:latin typeface="Calibri"/>
              <a:cs typeface="+mn-cs"/>
            </a:endParaRPr>
          </a:p>
          <a:p>
            <a:pPr lvl="1" indent="-457200">
              <a:buFontTx/>
              <a:buChar char="-"/>
            </a:pPr>
            <a:r>
              <a:rPr lang="ru-RU" sz="2400" b="1" dirty="0">
                <a:solidFill>
                  <a:schemeClr val="accent1"/>
                </a:solidFill>
              </a:rPr>
              <a:t>имеющим итоговые отметки «отлично» по всем учебным предметам учебного плана на уровне среднего общего образования (</a:t>
            </a:r>
            <a:r>
              <a:rPr lang="ru-RU" b="1" dirty="0">
                <a:solidFill>
                  <a:schemeClr val="accent1"/>
                </a:solidFill>
              </a:rPr>
              <a:t>приказ </a:t>
            </a:r>
            <a:r>
              <a:rPr lang="ru-RU" b="1" dirty="0" err="1">
                <a:solidFill>
                  <a:schemeClr val="accent1"/>
                </a:solidFill>
              </a:rPr>
              <a:t>Минпросвещения</a:t>
            </a:r>
            <a:r>
              <a:rPr lang="ru-RU" b="1" dirty="0">
                <a:solidFill>
                  <a:schemeClr val="accent1"/>
                </a:solidFill>
              </a:rPr>
              <a:t> России от 05.10.2020 № 546</a:t>
            </a:r>
            <a:r>
              <a:rPr lang="ru-RU" sz="2400" b="1" dirty="0">
                <a:solidFill>
                  <a:schemeClr val="accent1"/>
                </a:solidFill>
              </a:rPr>
              <a:t>)</a:t>
            </a:r>
          </a:p>
          <a:p>
            <a:pPr lvl="1" indent="-457200">
              <a:buFontTx/>
              <a:buChar char="-"/>
            </a:pPr>
            <a:r>
              <a:rPr lang="ru-RU" sz="2400" b="1" dirty="0" smtClean="0">
                <a:solidFill>
                  <a:schemeClr val="accent1"/>
                </a:solidFill>
              </a:rPr>
              <a:t>успешно прошедшим государственную итоговую аттестацию (без учета результатов, полученных при прохождении повторной государственной итоговой аттестации)</a:t>
            </a:r>
          </a:p>
          <a:p>
            <a:pPr lvl="1" indent="-457200">
              <a:buFontTx/>
              <a:buChar char="-"/>
            </a:pPr>
            <a:r>
              <a:rPr lang="ru-RU" sz="2400" b="1" dirty="0" smtClean="0">
                <a:solidFill>
                  <a:schemeClr val="accent1"/>
                </a:solidFill>
              </a:rPr>
              <a:t>набравшим </a:t>
            </a:r>
            <a:r>
              <a:rPr lang="ru-RU" sz="2400" b="1" dirty="0">
                <a:solidFill>
                  <a:schemeClr val="accent1"/>
                </a:solidFill>
              </a:rPr>
              <a:t>не менее 70 баллов на ЕГЭ по русскому языку и математике профильного уровня или 5 баллов по математике базового уровня</a:t>
            </a:r>
          </a:p>
          <a:p>
            <a:pPr lvl="1" indent="-457200">
              <a:buFontTx/>
              <a:buChar char="-"/>
            </a:pPr>
            <a:endParaRPr lang="ru-RU" sz="2800" b="1" dirty="0">
              <a:solidFill>
                <a:srgbClr val="0000FF"/>
              </a:solidFill>
            </a:endParaRPr>
          </a:p>
          <a:p>
            <a:pPr marL="0" lvl="1" algn="ctr"/>
            <a:endParaRPr lang="ru-RU" b="1" dirty="0" smtClean="0">
              <a:solidFill>
                <a:srgbClr val="FF0000"/>
              </a:solidFill>
              <a:latin typeface="Calibri"/>
              <a:cs typeface="+mn-cs"/>
            </a:endParaRPr>
          </a:p>
        </p:txBody>
      </p:sp>
    </p:spTree>
    <p:extLst>
      <p:ext uri="{BB962C8B-B14F-4D97-AF65-F5344CB8AC3E}">
        <p14:creationId xmlns:p14="http://schemas.microsoft.com/office/powerpoint/2010/main" val="684099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509200"/>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en-US" sz="2400" b="1" dirty="0" smtClean="0">
                <a:solidFill>
                  <a:srgbClr val="0070C0"/>
                </a:solidFill>
                <a:latin typeface="Times New Roman" pitchFamily="18" charset="0"/>
              </a:rPr>
              <a:t> </a:t>
            </a:r>
            <a:r>
              <a:rPr lang="ru-RU" sz="2400" b="1" dirty="0" smtClean="0">
                <a:solidFill>
                  <a:srgbClr val="0070C0"/>
                </a:solidFill>
                <a:latin typeface="Times New Roman" pitchFamily="18" charset="0"/>
              </a:rPr>
              <a:t>приказ Министерства </a:t>
            </a:r>
            <a:r>
              <a:rPr lang="en-US" sz="2400" b="1" dirty="0" smtClean="0">
                <a:solidFill>
                  <a:srgbClr val="0070C0"/>
                </a:solidFill>
                <a:latin typeface="Times New Roman" pitchFamily="18" charset="0"/>
              </a:rPr>
              <a:t> </a:t>
            </a:r>
            <a:r>
              <a:rPr lang="ru-RU" sz="2400" b="1" dirty="0">
                <a:solidFill>
                  <a:srgbClr val="0070C0"/>
                </a:solidFill>
                <a:latin typeface="Times New Roman" pitchFamily="18" charset="0"/>
              </a:rPr>
              <a:t>науки и высшего образования Российской Федерации от 05.08.2021 № 713 «Об установлении  минимального количества баллов единого государственного экзамена по общеобразовательным предметам, соответствующим  специальности или направлению подготовки, по которым проводится прием на обучение в образовательных организациях, находящихся в ведении Министерства науки и высшего образования Российской Федерации, на 2022</a:t>
            </a:r>
            <a:r>
              <a:rPr lang="en-US" sz="2400" b="1" dirty="0">
                <a:solidFill>
                  <a:srgbClr val="0070C0"/>
                </a:solidFill>
                <a:latin typeface="Times New Roman" pitchFamily="18" charset="0"/>
              </a:rPr>
              <a:t>/2023 </a:t>
            </a:r>
            <a:r>
              <a:rPr lang="ru-RU" sz="2400" b="1" dirty="0">
                <a:solidFill>
                  <a:srgbClr val="0070C0"/>
                </a:solidFill>
                <a:latin typeface="Times New Roman" pitchFamily="18" charset="0"/>
              </a:rPr>
              <a:t>учебный год»</a:t>
            </a: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823237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2439129"/>
          </a:xfrm>
          <a:prstGeom prst="rect">
            <a:avLst/>
          </a:prstGeom>
        </p:spPr>
        <p:txBody>
          <a:bodyPr wrap="square">
            <a:spAutoFit/>
          </a:bodyPr>
          <a:lstStyle/>
          <a:p>
            <a:pPr marL="0" lvl="1" algn="ctr"/>
            <a:r>
              <a:rPr lang="ru-RU" sz="3200" b="1" dirty="0" smtClean="0">
                <a:solidFill>
                  <a:srgbClr val="262699"/>
                </a:solidFill>
                <a:latin typeface="Calibri"/>
                <a:cs typeface="+mn-cs"/>
              </a:rPr>
              <a:t>Полезная информация</a:t>
            </a:r>
          </a:p>
          <a:p>
            <a:pPr marL="265113" lvl="0" indent="-265113" algn="ctr">
              <a:spcBef>
                <a:spcPts val="250"/>
              </a:spcBef>
              <a:buClr>
                <a:srgbClr val="F07F09"/>
              </a:buClr>
              <a:buSzPct val="80000"/>
            </a:pPr>
            <a:r>
              <a:rPr lang="ru-RU" b="1" dirty="0" smtClean="0">
                <a:solidFill>
                  <a:srgbClr val="262699"/>
                </a:solidFill>
                <a:latin typeface="Verdana"/>
                <a:cs typeface="+mn-cs"/>
              </a:rPr>
              <a:t>Департамент </a:t>
            </a:r>
            <a:r>
              <a:rPr lang="ru-RU" b="1" dirty="0">
                <a:solidFill>
                  <a:srgbClr val="262699"/>
                </a:solidFill>
                <a:latin typeface="Verdana"/>
                <a:cs typeface="+mn-cs"/>
              </a:rPr>
              <a:t>образования И</a:t>
            </a:r>
            <a:r>
              <a:rPr lang="ru-RU" b="1" dirty="0" smtClean="0">
                <a:solidFill>
                  <a:srgbClr val="262699"/>
                </a:solidFill>
                <a:latin typeface="Verdana"/>
                <a:cs typeface="+mn-cs"/>
              </a:rPr>
              <a:t>вановской </a:t>
            </a:r>
            <a:r>
              <a:rPr lang="ru-RU" b="1" dirty="0">
                <a:solidFill>
                  <a:srgbClr val="262699"/>
                </a:solidFill>
                <a:latin typeface="Verdana"/>
                <a:cs typeface="+mn-cs"/>
              </a:rPr>
              <a:t>области </a:t>
            </a:r>
            <a:endParaRPr lang="ru-RU" b="1" dirty="0" smtClean="0">
              <a:solidFill>
                <a:srgbClr val="262699"/>
              </a:solidFill>
              <a:latin typeface="Verdana"/>
              <a:cs typeface="+mn-cs"/>
            </a:endParaRPr>
          </a:p>
          <a:p>
            <a:pPr marL="265113" lvl="0" indent="-265113" algn="ctr">
              <a:spcBef>
                <a:spcPts val="250"/>
              </a:spcBef>
              <a:buClr>
                <a:srgbClr val="F07F09"/>
              </a:buClr>
              <a:buSzPct val="80000"/>
            </a:pPr>
            <a:r>
              <a:rPr lang="en-US" b="1" dirty="0" smtClean="0">
                <a:solidFill>
                  <a:srgbClr val="FF0000"/>
                </a:solidFill>
                <a:latin typeface="Verdana"/>
                <a:cs typeface="+mn-cs"/>
                <a:hlinkClick r:id="rId4"/>
              </a:rPr>
              <a:t>http</a:t>
            </a:r>
            <a:r>
              <a:rPr lang="en-US" b="1" dirty="0">
                <a:solidFill>
                  <a:srgbClr val="FF0000"/>
                </a:solidFill>
                <a:latin typeface="Verdana"/>
                <a:cs typeface="+mn-cs"/>
                <a:hlinkClick r:id="rId4"/>
              </a:rPr>
              <a:t>://</a:t>
            </a:r>
            <a:r>
              <a:rPr lang="en-US" b="1" dirty="0" smtClean="0">
                <a:solidFill>
                  <a:srgbClr val="FF0000"/>
                </a:solidFill>
                <a:latin typeface="Verdana"/>
                <a:cs typeface="+mn-cs"/>
                <a:hlinkClick r:id="rId4"/>
              </a:rPr>
              <a:t>iv-edu.ru</a:t>
            </a:r>
            <a:endParaRPr lang="ru-RU" b="1" dirty="0" smtClean="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r>
              <a:rPr lang="ru-RU" b="1" dirty="0" smtClean="0">
                <a:solidFill>
                  <a:srgbClr val="FF0000"/>
                </a:solidFill>
                <a:latin typeface="Verdana"/>
                <a:cs typeface="+mn-cs"/>
              </a:rPr>
              <a:t> </a:t>
            </a:r>
            <a:endParaRPr lang="ru-RU" b="1" dirty="0">
              <a:solidFill>
                <a:srgbClr val="FF0000"/>
              </a:solidFill>
              <a:latin typeface="Verdana"/>
              <a:cs typeface="+mn-cs"/>
            </a:endParaRPr>
          </a:p>
          <a:p>
            <a:pPr marL="0" lvl="1" algn="ctr"/>
            <a:endParaRPr lang="ru-RU" b="1" dirty="0" smtClean="0">
              <a:solidFill>
                <a:srgbClr val="FF0000"/>
              </a:solidFill>
              <a:latin typeface="Calibri"/>
              <a:cs typeface="+mn-cs"/>
            </a:endParaRPr>
          </a:p>
        </p:txBody>
      </p:sp>
      <p:pic>
        <p:nvPicPr>
          <p:cNvPr id="17" name="Рисунок 16"/>
          <p:cNvPicPr/>
          <p:nvPr/>
        </p:nvPicPr>
        <p:blipFill>
          <a:blip r:embed="rId5"/>
          <a:stretch>
            <a:fillRect/>
          </a:stretch>
        </p:blipFill>
        <p:spPr>
          <a:xfrm>
            <a:off x="1619251" y="2564904"/>
            <a:ext cx="5940425" cy="3341370"/>
          </a:xfrm>
          <a:prstGeom prst="rect">
            <a:avLst/>
          </a:prstGeom>
        </p:spPr>
      </p:pic>
    </p:spTree>
    <p:extLst>
      <p:ext uri="{BB962C8B-B14F-4D97-AF65-F5344CB8AC3E}">
        <p14:creationId xmlns:p14="http://schemas.microsoft.com/office/powerpoint/2010/main" val="5529668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2754600"/>
          </a:xfrm>
          <a:prstGeom prst="rect">
            <a:avLst/>
          </a:prstGeom>
        </p:spPr>
        <p:txBody>
          <a:bodyPr wrap="square">
            <a:spAutoFit/>
          </a:bodyPr>
          <a:lstStyle/>
          <a:p>
            <a:pPr marL="0" lvl="1" algn="ctr"/>
            <a:r>
              <a:rPr lang="ru-RU" sz="3200" b="1" dirty="0" smtClean="0">
                <a:solidFill>
                  <a:srgbClr val="262699"/>
                </a:solidFill>
                <a:latin typeface="Calibri"/>
                <a:cs typeface="+mn-cs"/>
              </a:rPr>
              <a:t>Полезная информация</a:t>
            </a:r>
          </a:p>
          <a:p>
            <a:pPr marL="265113" lvl="0" indent="-265113" algn="ctr">
              <a:spcBef>
                <a:spcPts val="250"/>
              </a:spcBef>
              <a:buClr>
                <a:srgbClr val="F07F09"/>
              </a:buClr>
              <a:buSzPct val="80000"/>
            </a:pPr>
            <a:r>
              <a:rPr lang="ru-RU" b="1" dirty="0" smtClean="0">
                <a:solidFill>
                  <a:srgbClr val="262699"/>
                </a:solidFill>
                <a:latin typeface="Verdana"/>
                <a:cs typeface="+mn-cs"/>
              </a:rPr>
              <a:t>Ивановский региональный центр </a:t>
            </a:r>
          </a:p>
          <a:p>
            <a:pPr marL="265113" lvl="0" indent="-265113" algn="ctr">
              <a:spcBef>
                <a:spcPts val="250"/>
              </a:spcBef>
              <a:buClr>
                <a:srgbClr val="F07F09"/>
              </a:buClr>
              <a:buSzPct val="80000"/>
            </a:pPr>
            <a:r>
              <a:rPr lang="ru-RU" b="1" dirty="0" smtClean="0">
                <a:solidFill>
                  <a:srgbClr val="262699"/>
                </a:solidFill>
                <a:latin typeface="Verdana"/>
                <a:cs typeface="+mn-cs"/>
              </a:rPr>
              <a:t>оценки </a:t>
            </a:r>
            <a:r>
              <a:rPr lang="ru-RU" b="1" dirty="0">
                <a:solidFill>
                  <a:srgbClr val="262699"/>
                </a:solidFill>
                <a:latin typeface="Verdana"/>
                <a:cs typeface="+mn-cs"/>
              </a:rPr>
              <a:t>качества образования  </a:t>
            </a:r>
          </a:p>
          <a:p>
            <a:pPr marL="265113" lvl="0" indent="-265113" algn="ctr">
              <a:spcBef>
                <a:spcPts val="250"/>
              </a:spcBef>
              <a:buClr>
                <a:srgbClr val="F07F09"/>
              </a:buClr>
              <a:buSzPct val="80000"/>
            </a:pPr>
            <a:r>
              <a:rPr lang="en-US" b="1" dirty="0">
                <a:solidFill>
                  <a:srgbClr val="FF0000"/>
                </a:solidFill>
                <a:latin typeface="Verdana"/>
                <a:cs typeface="+mn-cs"/>
                <a:hlinkClick r:id="rId4"/>
              </a:rPr>
              <a:t>http://www.ivege.ru</a:t>
            </a:r>
            <a:r>
              <a:rPr lang="en-US" b="1" dirty="0" smtClean="0">
                <a:solidFill>
                  <a:srgbClr val="FF0000"/>
                </a:solidFill>
                <a:latin typeface="Verdana"/>
                <a:cs typeface="+mn-cs"/>
                <a:hlinkClick r:id="rId4"/>
              </a:rPr>
              <a:t>/</a:t>
            </a:r>
            <a:endParaRPr lang="ru-RU" b="1" dirty="0" smtClean="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endParaRPr lang="ru-RU" b="1" dirty="0">
              <a:solidFill>
                <a:srgbClr val="FF0000"/>
              </a:solidFill>
              <a:latin typeface="Verdana"/>
              <a:cs typeface="+mn-cs"/>
            </a:endParaRPr>
          </a:p>
          <a:p>
            <a:pPr marL="265113" lvl="0" indent="-265113" algn="ctr">
              <a:spcBef>
                <a:spcPts val="250"/>
              </a:spcBef>
              <a:buClr>
                <a:srgbClr val="F07F09"/>
              </a:buClr>
              <a:buSzPct val="80000"/>
            </a:pPr>
            <a:r>
              <a:rPr lang="ru-RU" b="1" dirty="0" smtClean="0">
                <a:solidFill>
                  <a:srgbClr val="FF0000"/>
                </a:solidFill>
                <a:latin typeface="Verdana"/>
                <a:cs typeface="+mn-cs"/>
              </a:rPr>
              <a:t> </a:t>
            </a:r>
            <a:endParaRPr lang="ru-RU" b="1" dirty="0">
              <a:solidFill>
                <a:srgbClr val="FF0000"/>
              </a:solidFill>
              <a:latin typeface="Verdana"/>
              <a:cs typeface="+mn-cs"/>
            </a:endParaRPr>
          </a:p>
          <a:p>
            <a:pPr marL="0" lvl="1" algn="ctr"/>
            <a:endParaRPr lang="ru-RU" b="1" dirty="0" smtClean="0">
              <a:solidFill>
                <a:srgbClr val="FF0000"/>
              </a:solidFill>
              <a:latin typeface="Calibri"/>
              <a:cs typeface="+mn-cs"/>
            </a:endParaRPr>
          </a:p>
        </p:txBody>
      </p:sp>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492896"/>
            <a:ext cx="7924800"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80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47669" y="936669"/>
            <a:ext cx="8426288" cy="1808187"/>
          </a:xfrm>
          <a:prstGeom prst="rect">
            <a:avLst/>
          </a:prstGeom>
        </p:spPr>
        <p:txBody>
          <a:bodyPr wrap="square">
            <a:spAutoFit/>
          </a:bodyPr>
          <a:lstStyle/>
          <a:p>
            <a:pPr marL="0" lvl="1" algn="ctr"/>
            <a:r>
              <a:rPr lang="ru-RU" sz="3200" b="1" dirty="0" smtClean="0">
                <a:solidFill>
                  <a:srgbClr val="262699"/>
                </a:solidFill>
                <a:latin typeface="Calibri"/>
                <a:cs typeface="+mn-cs"/>
              </a:rPr>
              <a:t>Полезная информация</a:t>
            </a:r>
          </a:p>
          <a:p>
            <a:pPr marL="265113" lvl="0" indent="-265113" algn="ctr">
              <a:spcBef>
                <a:spcPts val="250"/>
              </a:spcBef>
              <a:buClr>
                <a:srgbClr val="F07F09"/>
              </a:buClr>
              <a:buSzPct val="80000"/>
            </a:pPr>
            <a:r>
              <a:rPr lang="ru-RU" b="1" dirty="0" smtClean="0">
                <a:solidFill>
                  <a:srgbClr val="262699"/>
                </a:solidFill>
                <a:latin typeface="Verdana"/>
                <a:cs typeface="+mn-cs"/>
              </a:rPr>
              <a:t>Федеральный </a:t>
            </a:r>
            <a:r>
              <a:rPr lang="ru-RU" b="1" dirty="0">
                <a:solidFill>
                  <a:srgbClr val="262699"/>
                </a:solidFill>
                <a:latin typeface="Verdana"/>
                <a:cs typeface="+mn-cs"/>
              </a:rPr>
              <a:t>институт </a:t>
            </a:r>
            <a:r>
              <a:rPr lang="ru-RU" b="1" dirty="0" smtClean="0">
                <a:solidFill>
                  <a:srgbClr val="262699"/>
                </a:solidFill>
                <a:latin typeface="Verdana"/>
                <a:cs typeface="+mn-cs"/>
              </a:rPr>
              <a:t>педагогических </a:t>
            </a:r>
            <a:r>
              <a:rPr lang="ru-RU" b="1" dirty="0">
                <a:solidFill>
                  <a:srgbClr val="262699"/>
                </a:solidFill>
                <a:latin typeface="Verdana"/>
                <a:cs typeface="+mn-cs"/>
              </a:rPr>
              <a:t>измерений</a:t>
            </a:r>
          </a:p>
          <a:p>
            <a:pPr marL="265113" lvl="0" indent="-265113" algn="ctr">
              <a:spcBef>
                <a:spcPts val="250"/>
              </a:spcBef>
              <a:buClr>
                <a:srgbClr val="F07F09"/>
              </a:buClr>
              <a:buSzPct val="80000"/>
            </a:pPr>
            <a:r>
              <a:rPr lang="en-US" b="1" dirty="0">
                <a:solidFill>
                  <a:srgbClr val="FF0000"/>
                </a:solidFill>
                <a:latin typeface="Verdana"/>
                <a:cs typeface="+mn-cs"/>
                <a:hlinkClick r:id="rId4"/>
              </a:rPr>
              <a:t>http://www.fipi.ru</a:t>
            </a:r>
            <a:r>
              <a:rPr lang="en-US" b="1" dirty="0" smtClean="0">
                <a:solidFill>
                  <a:srgbClr val="FF0000"/>
                </a:solidFill>
                <a:latin typeface="Verdana"/>
                <a:cs typeface="+mn-cs"/>
                <a:hlinkClick r:id="rId4"/>
              </a:rPr>
              <a:t>/</a:t>
            </a:r>
            <a:endParaRPr lang="ru-RU" b="1" dirty="0" smtClean="0">
              <a:solidFill>
                <a:srgbClr val="FF0000"/>
              </a:solidFill>
              <a:latin typeface="Verdana"/>
              <a:cs typeface="+mn-cs"/>
            </a:endParaRPr>
          </a:p>
          <a:p>
            <a:pPr marL="265113" lvl="0" indent="-265113" algn="ctr">
              <a:spcBef>
                <a:spcPts val="250"/>
              </a:spcBef>
              <a:buClr>
                <a:srgbClr val="F07F09"/>
              </a:buClr>
              <a:buSzPct val="80000"/>
            </a:pPr>
            <a:r>
              <a:rPr lang="ru-RU" b="1" dirty="0" smtClean="0">
                <a:solidFill>
                  <a:srgbClr val="FF0000"/>
                </a:solidFill>
                <a:latin typeface="Verdana"/>
                <a:cs typeface="+mn-cs"/>
              </a:rPr>
              <a:t>(открытый банк заданий для подготовки выпускников)</a:t>
            </a:r>
            <a:endParaRPr lang="ru-RU" b="1" dirty="0">
              <a:solidFill>
                <a:srgbClr val="FF0000"/>
              </a:solidFill>
              <a:latin typeface="Verdana"/>
              <a:cs typeface="+mn-cs"/>
            </a:endParaRPr>
          </a:p>
          <a:p>
            <a:pPr marL="0" lvl="1" algn="ctr"/>
            <a:endParaRPr lang="ru-RU" b="1" dirty="0" smtClean="0">
              <a:solidFill>
                <a:srgbClr val="FF0000"/>
              </a:solidFill>
              <a:latin typeface="Calibri"/>
              <a:cs typeface="+mn-cs"/>
            </a:endParaRPr>
          </a:p>
        </p:txBody>
      </p:sp>
      <p:pic>
        <p:nvPicPr>
          <p:cNvPr id="15" name="Рисунок 14"/>
          <p:cNvPicPr/>
          <p:nvPr/>
        </p:nvPicPr>
        <p:blipFill>
          <a:blip r:embed="rId5"/>
          <a:stretch>
            <a:fillRect/>
          </a:stretch>
        </p:blipFill>
        <p:spPr>
          <a:xfrm>
            <a:off x="1601787" y="2780929"/>
            <a:ext cx="5940425" cy="3744416"/>
          </a:xfrm>
          <a:prstGeom prst="rect">
            <a:avLst/>
          </a:prstGeom>
        </p:spPr>
      </p:pic>
    </p:spTree>
    <p:extLst>
      <p:ext uri="{BB962C8B-B14F-4D97-AF65-F5344CB8AC3E}">
        <p14:creationId xmlns:p14="http://schemas.microsoft.com/office/powerpoint/2010/main" val="15799679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179513" y="936669"/>
            <a:ext cx="8784976" cy="5170646"/>
          </a:xfrm>
          <a:prstGeom prst="rect">
            <a:avLst/>
          </a:prstGeom>
        </p:spPr>
        <p:txBody>
          <a:bodyPr wrap="square">
            <a:spAutoFit/>
          </a:bodyPr>
          <a:lstStyle/>
          <a:p>
            <a:pPr marL="0" lvl="1" algn="ctr"/>
            <a:r>
              <a:rPr lang="ru-RU" sz="4000" b="1" dirty="0">
                <a:solidFill>
                  <a:srgbClr val="FF0000"/>
                </a:solidFill>
              </a:rPr>
              <a:t>!</a:t>
            </a:r>
            <a:r>
              <a:rPr lang="ru-RU" b="1" dirty="0">
                <a:solidFill>
                  <a:srgbClr val="FF0000"/>
                </a:solidFill>
              </a:rPr>
              <a:t> </a:t>
            </a:r>
            <a:r>
              <a:rPr lang="ru-RU" sz="3200" b="1" dirty="0" smtClean="0">
                <a:solidFill>
                  <a:srgbClr val="262699"/>
                </a:solidFill>
                <a:latin typeface="Calibri"/>
                <a:cs typeface="+mn-cs"/>
              </a:rPr>
              <a:t>П Р О Г Р А М </a:t>
            </a:r>
            <a:r>
              <a:rPr lang="ru-RU" sz="3200" b="1" dirty="0" err="1" smtClean="0">
                <a:solidFill>
                  <a:srgbClr val="262699"/>
                </a:solidFill>
                <a:latin typeface="Calibri"/>
                <a:cs typeface="+mn-cs"/>
              </a:rPr>
              <a:t>М</a:t>
            </a:r>
            <a:r>
              <a:rPr lang="ru-RU" sz="3200" b="1" dirty="0" smtClean="0">
                <a:solidFill>
                  <a:srgbClr val="262699"/>
                </a:solidFill>
                <a:latin typeface="Calibri"/>
                <a:cs typeface="+mn-cs"/>
              </a:rPr>
              <a:t> А </a:t>
            </a:r>
          </a:p>
          <a:p>
            <a:pPr marL="0" lvl="1" algn="ctr"/>
            <a:r>
              <a:rPr lang="ru-RU" sz="3200" b="1" dirty="0" smtClean="0">
                <a:solidFill>
                  <a:srgbClr val="262699"/>
                </a:solidFill>
                <a:latin typeface="Calibri"/>
                <a:cs typeface="+mn-cs"/>
              </a:rPr>
              <a:t>ДЕЙСТВИЙ РОДИТЕЛЕЙ И ВЫПУСКНИКОВ</a:t>
            </a:r>
          </a:p>
          <a:p>
            <a:pPr marL="0" lvl="1"/>
            <a:endParaRPr lang="ru-RU" b="1" dirty="0">
              <a:solidFill>
                <a:srgbClr val="262699"/>
              </a:solidFill>
              <a:latin typeface="Calibri"/>
              <a:cs typeface="+mn-cs"/>
            </a:endParaRPr>
          </a:p>
          <a:p>
            <a:pPr marL="342900" lvl="1" indent="-342900">
              <a:buAutoNum type="arabicPeriod"/>
            </a:pPr>
            <a:r>
              <a:rPr lang="ru-RU" sz="2400" b="1" dirty="0" smtClean="0">
                <a:solidFill>
                  <a:srgbClr val="262699"/>
                </a:solidFill>
                <a:latin typeface="Calibri"/>
                <a:cs typeface="+mn-cs"/>
              </a:rPr>
              <a:t>Определиться с выбором высшего учебного заведения</a:t>
            </a:r>
            <a:r>
              <a:rPr lang="en-US" sz="2400" b="1" dirty="0" smtClean="0">
                <a:solidFill>
                  <a:srgbClr val="262699"/>
                </a:solidFill>
                <a:latin typeface="Calibri"/>
                <a:cs typeface="+mn-cs"/>
              </a:rPr>
              <a:t> </a:t>
            </a:r>
            <a:endParaRPr lang="ru-RU" sz="2400" b="1" dirty="0" smtClean="0">
              <a:solidFill>
                <a:srgbClr val="262699"/>
              </a:solidFill>
              <a:latin typeface="Calibri"/>
              <a:cs typeface="+mn-cs"/>
            </a:endParaRPr>
          </a:p>
          <a:p>
            <a:pPr marL="0" lvl="1"/>
            <a:r>
              <a:rPr lang="en-US" sz="2400" b="1" dirty="0" smtClean="0">
                <a:solidFill>
                  <a:srgbClr val="262699"/>
                </a:solidFill>
                <a:latin typeface="Calibri"/>
                <a:cs typeface="+mn-cs"/>
              </a:rPr>
              <a:t>(</a:t>
            </a:r>
            <a:r>
              <a:rPr lang="ru-RU" sz="2400" b="1" dirty="0" smtClean="0">
                <a:solidFill>
                  <a:srgbClr val="262699"/>
                </a:solidFill>
                <a:latin typeface="Calibri"/>
                <a:cs typeface="+mn-cs"/>
              </a:rPr>
              <a:t>выбрать запасной ВУЗ)</a:t>
            </a:r>
          </a:p>
          <a:p>
            <a:pPr marL="0" lvl="1"/>
            <a:r>
              <a:rPr lang="ru-RU" sz="2400" b="1" dirty="0">
                <a:solidFill>
                  <a:srgbClr val="262699"/>
                </a:solidFill>
                <a:latin typeface="Calibri"/>
                <a:cs typeface="+mn-cs"/>
              </a:rPr>
              <a:t> </a:t>
            </a:r>
            <a:r>
              <a:rPr lang="ru-RU" sz="2400" b="1" dirty="0" smtClean="0">
                <a:solidFill>
                  <a:srgbClr val="262699"/>
                </a:solidFill>
                <a:latin typeface="Calibri"/>
                <a:cs typeface="+mn-cs"/>
              </a:rPr>
              <a:t>      Обучающие, планирующие поступление в ВУЗ военного профиля, обязательно должны выбрать </a:t>
            </a:r>
            <a:r>
              <a:rPr lang="ru-RU" sz="2400" b="1" dirty="0">
                <a:solidFill>
                  <a:srgbClr val="262699"/>
                </a:solidFill>
                <a:latin typeface="Calibri"/>
              </a:rPr>
              <a:t>гражданский </a:t>
            </a:r>
            <a:r>
              <a:rPr lang="ru-RU" sz="2400" b="1" dirty="0" smtClean="0">
                <a:solidFill>
                  <a:srgbClr val="262699"/>
                </a:solidFill>
                <a:latin typeface="Calibri"/>
                <a:cs typeface="+mn-cs"/>
              </a:rPr>
              <a:t>ВУЗ  (как запасной вариант).</a:t>
            </a:r>
          </a:p>
          <a:p>
            <a:pPr marL="342900" lvl="1" indent="-342900">
              <a:buAutoNum type="arabicPeriod" startAt="2"/>
            </a:pPr>
            <a:r>
              <a:rPr lang="ru-RU" sz="2400" b="1" dirty="0" smtClean="0">
                <a:solidFill>
                  <a:srgbClr val="262699"/>
                </a:solidFill>
                <a:latin typeface="Calibri"/>
                <a:cs typeface="+mn-cs"/>
              </a:rPr>
              <a:t>Выйти на сайты ВУЗОВ. </a:t>
            </a:r>
          </a:p>
          <a:p>
            <a:pPr marL="0" lvl="1"/>
            <a:r>
              <a:rPr lang="ru-RU" sz="2400" b="1" dirty="0" smtClean="0">
                <a:solidFill>
                  <a:srgbClr val="262699"/>
                </a:solidFill>
                <a:latin typeface="Calibri"/>
                <a:cs typeface="+mn-cs"/>
              </a:rPr>
              <a:t>Изучить правила приема.</a:t>
            </a:r>
          </a:p>
          <a:p>
            <a:pPr marL="0" lvl="1"/>
            <a:r>
              <a:rPr lang="ru-RU" sz="2400" b="1" dirty="0" smtClean="0">
                <a:solidFill>
                  <a:srgbClr val="262699"/>
                </a:solidFill>
                <a:latin typeface="Calibri"/>
                <a:cs typeface="+mn-cs"/>
              </a:rPr>
              <a:t>Перечень экзаменов на выбранную специальность.</a:t>
            </a:r>
          </a:p>
          <a:p>
            <a:pPr marL="0" lvl="1"/>
            <a:r>
              <a:rPr lang="ru-RU" sz="2400" b="1" dirty="0">
                <a:solidFill>
                  <a:srgbClr val="262699"/>
                </a:solidFill>
                <a:latin typeface="Calibri"/>
                <a:cs typeface="+mn-cs"/>
              </a:rPr>
              <a:t>М</a:t>
            </a:r>
            <a:r>
              <a:rPr lang="ru-RU" sz="2400" b="1" dirty="0" smtClean="0">
                <a:solidFill>
                  <a:srgbClr val="262699"/>
                </a:solidFill>
                <a:latin typeface="Calibri"/>
                <a:cs typeface="+mn-cs"/>
              </a:rPr>
              <a:t>инимальные баллы ЕГЭ для поступления.</a:t>
            </a:r>
          </a:p>
          <a:p>
            <a:pPr marL="0" lvl="1"/>
            <a:r>
              <a:rPr lang="ru-RU" sz="2400" b="1" dirty="0" smtClean="0">
                <a:solidFill>
                  <a:srgbClr val="262699"/>
                </a:solidFill>
                <a:latin typeface="Calibri"/>
                <a:cs typeface="+mn-cs"/>
              </a:rPr>
              <a:t>3. Определиться с перечнем экзаменов по выбору.</a:t>
            </a:r>
          </a:p>
        </p:txBody>
      </p:sp>
    </p:spTree>
    <p:extLst>
      <p:ext uri="{BB962C8B-B14F-4D97-AF65-F5344CB8AC3E}">
        <p14:creationId xmlns:p14="http://schemas.microsoft.com/office/powerpoint/2010/main" val="3744410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79513" y="1052522"/>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179513" y="936669"/>
            <a:ext cx="8784976" cy="5455340"/>
          </a:xfrm>
          <a:prstGeom prst="rect">
            <a:avLst/>
          </a:prstGeom>
        </p:spPr>
        <p:txBody>
          <a:bodyPr wrap="square">
            <a:spAutoFit/>
          </a:bodyPr>
          <a:lstStyle/>
          <a:p>
            <a:pPr marL="265113" lvl="0" indent="-265113" algn="ctr">
              <a:spcBef>
                <a:spcPts val="250"/>
              </a:spcBef>
              <a:buClr>
                <a:srgbClr val="F07F09"/>
              </a:buClr>
              <a:buSzPct val="80000"/>
            </a:pPr>
            <a:r>
              <a:rPr lang="ru-RU" sz="2800" b="1" dirty="0">
                <a:solidFill>
                  <a:srgbClr val="0000FF"/>
                </a:solidFill>
                <a:latin typeface="Verdana"/>
                <a:cs typeface="+mn-cs"/>
              </a:rPr>
              <a:t>Контактные телефоны </a:t>
            </a:r>
          </a:p>
          <a:p>
            <a:pPr marL="265113" lvl="0" indent="-265113" algn="ctr">
              <a:spcBef>
                <a:spcPts val="250"/>
              </a:spcBef>
              <a:buClr>
                <a:srgbClr val="F07F09"/>
              </a:buClr>
              <a:buSzPct val="80000"/>
            </a:pPr>
            <a:r>
              <a:rPr lang="ru-RU" sz="2800" b="1" dirty="0">
                <a:solidFill>
                  <a:srgbClr val="C00000"/>
                </a:solidFill>
                <a:latin typeface="Verdana"/>
                <a:cs typeface="+mn-cs"/>
              </a:rPr>
              <a:t> </a:t>
            </a:r>
          </a:p>
          <a:p>
            <a:pPr marL="265113" lvl="0" indent="-265113" algn="ctr">
              <a:spcBef>
                <a:spcPts val="250"/>
              </a:spcBef>
              <a:buClr>
                <a:srgbClr val="F07F09"/>
              </a:buClr>
              <a:buSzPct val="80000"/>
            </a:pPr>
            <a:r>
              <a:rPr lang="ru-RU" sz="2800" b="1" dirty="0">
                <a:solidFill>
                  <a:srgbClr val="0000FF"/>
                </a:solidFill>
                <a:latin typeface="Verdana"/>
                <a:cs typeface="+mn-cs"/>
              </a:rPr>
              <a:t> Департамент </a:t>
            </a:r>
            <a:r>
              <a:rPr lang="ru-RU" sz="2800" b="1" dirty="0" smtClean="0">
                <a:solidFill>
                  <a:srgbClr val="0000FF"/>
                </a:solidFill>
                <a:latin typeface="Verdana"/>
                <a:cs typeface="+mn-cs"/>
              </a:rPr>
              <a:t>образования Ивановской области</a:t>
            </a:r>
            <a:endParaRPr lang="ru-RU" sz="2800" b="1" dirty="0">
              <a:solidFill>
                <a:srgbClr val="0000FF"/>
              </a:solidFill>
              <a:latin typeface="Verdana"/>
              <a:cs typeface="+mn-cs"/>
            </a:endParaRPr>
          </a:p>
          <a:p>
            <a:pPr marL="265113" lvl="0" indent="-265113" algn="ctr">
              <a:spcBef>
                <a:spcPts val="250"/>
              </a:spcBef>
              <a:buClr>
                <a:srgbClr val="F07F09"/>
              </a:buClr>
              <a:buSzPct val="80000"/>
            </a:pPr>
            <a:r>
              <a:rPr lang="ru-RU" sz="2800" b="1" dirty="0">
                <a:solidFill>
                  <a:srgbClr val="CC0000"/>
                </a:solidFill>
                <a:latin typeface="Verdana"/>
                <a:cs typeface="+mn-cs"/>
              </a:rPr>
              <a:t>(4932) </a:t>
            </a:r>
            <a:r>
              <a:rPr lang="ru-RU" sz="2800" b="1" dirty="0" smtClean="0">
                <a:solidFill>
                  <a:srgbClr val="CC0000"/>
                </a:solidFill>
                <a:latin typeface="Verdana"/>
                <a:cs typeface="+mn-cs"/>
              </a:rPr>
              <a:t>41-49-80</a:t>
            </a:r>
          </a:p>
          <a:p>
            <a:pPr marL="265113" indent="-265113" algn="ctr">
              <a:spcBef>
                <a:spcPts val="250"/>
              </a:spcBef>
              <a:buClr>
                <a:srgbClr val="F07F09"/>
              </a:buClr>
              <a:buSzPct val="80000"/>
            </a:pPr>
            <a:r>
              <a:rPr lang="en-US" sz="2800" b="1" dirty="0" smtClean="0">
                <a:solidFill>
                  <a:srgbClr val="CC0000"/>
                </a:solidFill>
                <a:latin typeface="Verdana"/>
                <a:cs typeface="+mn-cs"/>
              </a:rPr>
              <a:t>malkova.lu@iv-edu.ru</a:t>
            </a:r>
            <a:endParaRPr lang="ru-RU" sz="2800" b="1" dirty="0">
              <a:solidFill>
                <a:srgbClr val="CC0000"/>
              </a:solidFill>
              <a:latin typeface="Verdana"/>
              <a:cs typeface="+mn-cs"/>
            </a:endParaRPr>
          </a:p>
          <a:p>
            <a:pPr marL="265113" lvl="0" indent="-265113" algn="ctr">
              <a:spcBef>
                <a:spcPts val="250"/>
              </a:spcBef>
              <a:buClr>
                <a:srgbClr val="F07F09"/>
              </a:buClr>
              <a:buSzPct val="80000"/>
            </a:pPr>
            <a:endParaRPr lang="ru-RU" sz="2800" b="1" dirty="0">
              <a:solidFill>
                <a:srgbClr val="CC0000"/>
              </a:solidFill>
              <a:latin typeface="Verdana"/>
              <a:cs typeface="+mn-cs"/>
            </a:endParaRPr>
          </a:p>
          <a:p>
            <a:pPr marL="265113" lvl="0" indent="-265113" algn="ctr">
              <a:spcBef>
                <a:spcPts val="250"/>
              </a:spcBef>
              <a:buClr>
                <a:srgbClr val="F07F09"/>
              </a:buClr>
              <a:buSzPct val="80000"/>
            </a:pPr>
            <a:endParaRPr lang="ru-RU" sz="2800" b="1" dirty="0">
              <a:solidFill>
                <a:srgbClr val="CC0000"/>
              </a:solidFill>
              <a:latin typeface="Verdana"/>
              <a:cs typeface="+mn-cs"/>
            </a:endParaRPr>
          </a:p>
          <a:p>
            <a:pPr marL="265113" lvl="0" indent="-265113" algn="ctr">
              <a:spcBef>
                <a:spcPts val="250"/>
              </a:spcBef>
              <a:buClr>
                <a:srgbClr val="F07F09"/>
              </a:buClr>
              <a:buSzPct val="80000"/>
            </a:pPr>
            <a:r>
              <a:rPr lang="ru-RU" sz="2800" b="1" dirty="0" smtClean="0">
                <a:solidFill>
                  <a:srgbClr val="0000FF"/>
                </a:solidFill>
                <a:latin typeface="Verdana"/>
                <a:cs typeface="+mn-cs"/>
              </a:rPr>
              <a:t>Ивановский региональный </a:t>
            </a:r>
          </a:p>
          <a:p>
            <a:pPr marL="265113" lvl="0" indent="-265113" algn="ctr">
              <a:spcBef>
                <a:spcPts val="250"/>
              </a:spcBef>
              <a:buClr>
                <a:srgbClr val="F07F09"/>
              </a:buClr>
              <a:buSzPct val="80000"/>
            </a:pPr>
            <a:r>
              <a:rPr lang="ru-RU" sz="2800" b="1" dirty="0" smtClean="0">
                <a:solidFill>
                  <a:srgbClr val="0000FF"/>
                </a:solidFill>
                <a:latin typeface="Verdana"/>
                <a:cs typeface="+mn-cs"/>
              </a:rPr>
              <a:t>центр </a:t>
            </a:r>
            <a:r>
              <a:rPr lang="ru-RU" sz="2800" b="1" dirty="0">
                <a:solidFill>
                  <a:srgbClr val="0000FF"/>
                </a:solidFill>
                <a:latin typeface="Verdana"/>
                <a:cs typeface="+mn-cs"/>
              </a:rPr>
              <a:t>оценки качества образования</a:t>
            </a:r>
          </a:p>
          <a:p>
            <a:pPr marL="265113" lvl="0" indent="-265113" algn="ctr">
              <a:spcBef>
                <a:spcPts val="250"/>
              </a:spcBef>
              <a:buClr>
                <a:srgbClr val="F07F09"/>
              </a:buClr>
              <a:buSzPct val="80000"/>
            </a:pPr>
            <a:r>
              <a:rPr lang="ru-RU" sz="2800" b="1" dirty="0">
                <a:solidFill>
                  <a:srgbClr val="CC0000"/>
                </a:solidFill>
                <a:latin typeface="Verdana"/>
                <a:cs typeface="+mn-cs"/>
              </a:rPr>
              <a:t>(4932) 59-01-71</a:t>
            </a:r>
          </a:p>
          <a:p>
            <a:pPr marL="0" lvl="1" algn="ctr"/>
            <a:endParaRPr lang="ru-RU" b="1" dirty="0" smtClean="0">
              <a:solidFill>
                <a:srgbClr val="FF0000"/>
              </a:solidFill>
              <a:latin typeface="Calibri"/>
              <a:cs typeface="+mn-cs"/>
            </a:endParaRPr>
          </a:p>
        </p:txBody>
      </p:sp>
    </p:spTree>
    <p:extLst>
      <p:ext uri="{BB962C8B-B14F-4D97-AF65-F5344CB8AC3E}">
        <p14:creationId xmlns:p14="http://schemas.microsoft.com/office/powerpoint/2010/main" val="437882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5693866"/>
          </a:xfrm>
          <a:prstGeom prst="rect">
            <a:avLst/>
          </a:prstGeom>
        </p:spPr>
        <p:txBody>
          <a:bodyPr wrap="square">
            <a:spAutoFit/>
          </a:bodyPr>
          <a:lstStyle/>
          <a:p>
            <a:pPr marL="0" lvl="1" algn="ctr"/>
            <a:endParaRPr lang="ru-RU" sz="3200" b="1" dirty="0" smtClean="0">
              <a:solidFill>
                <a:srgbClr val="FF0000"/>
              </a:solidFill>
              <a:latin typeface="Calibri"/>
              <a:cs typeface="+mn-cs"/>
            </a:endParaRPr>
          </a:p>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ru-RU" sz="3200" b="1" dirty="0" smtClean="0">
                <a:solidFill>
                  <a:srgbClr val="002060"/>
                </a:solidFill>
                <a:latin typeface="Calibri"/>
                <a:cs typeface="+mn-cs"/>
              </a:rPr>
              <a:t> </a:t>
            </a:r>
            <a:r>
              <a:rPr lang="ru-RU" sz="2000" b="1" dirty="0">
                <a:solidFill>
                  <a:srgbClr val="0070C0"/>
                </a:solidFill>
                <a:latin typeface="Times New Roman" pitchFamily="18" charset="0"/>
              </a:rPr>
              <a:t>Постановление Правительства Российской Федерации от 31 августа 2013 года №755 «О федеральной информационной системе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(ред. от 29.11.2018)</a:t>
            </a:r>
          </a:p>
          <a:p>
            <a:pPr marL="0" lvl="1" algn="just"/>
            <a:endParaRPr lang="ru-RU" sz="2000" b="1" dirty="0" smtClean="0">
              <a:solidFill>
                <a:srgbClr val="002060"/>
              </a:solidFill>
              <a:latin typeface="Calibri"/>
              <a:cs typeface="+mn-cs"/>
            </a:endParaRPr>
          </a:p>
          <a:p>
            <a:pPr marL="0" lvl="1" algn="just"/>
            <a:endParaRPr lang="ru-RU" sz="2400" dirty="0" smtClean="0">
              <a:solidFill>
                <a:srgbClr val="002060"/>
              </a:solidFill>
              <a:latin typeface="Calibri"/>
              <a:cs typeface="+mn-cs"/>
            </a:endParaRPr>
          </a:p>
        </p:txBody>
      </p:sp>
    </p:spTree>
    <p:extLst>
      <p:ext uri="{BB962C8B-B14F-4D97-AF65-F5344CB8AC3E}">
        <p14:creationId xmlns:p14="http://schemas.microsoft.com/office/powerpoint/2010/main" val="398440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6247864"/>
          </a:xfrm>
          <a:prstGeom prst="rect">
            <a:avLst/>
          </a:prstGeom>
        </p:spPr>
        <p:txBody>
          <a:bodyPr wrap="square">
            <a:spAutoFit/>
          </a:bodyPr>
          <a:lstStyle/>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pPr marL="0" lvl="1" indent="-431800" algn="just">
              <a:buFont typeface="Arial" pitchFamily="34" charset="0"/>
              <a:buChar char="•"/>
            </a:pPr>
            <a:r>
              <a:rPr lang="ru-RU" sz="2000" b="1" dirty="0">
                <a:solidFill>
                  <a:srgbClr val="0070C0"/>
                </a:solidFill>
                <a:latin typeface="Times New Roman" pitchFamily="18" charset="0"/>
              </a:rPr>
              <a:t>Приказ Департамента образования Ивановской области от 28.10.2021 № 1124-о «Об утверждении документов для проведения итогового сочинения (изложения)»</a:t>
            </a:r>
          </a:p>
          <a:p>
            <a:pPr marL="0" lvl="1" indent="-431800" algn="just">
              <a:buFont typeface="Arial" pitchFamily="34" charset="0"/>
              <a:buChar char="•"/>
            </a:pPr>
            <a:r>
              <a:rPr lang="ru-RU" sz="2000" b="1" dirty="0" smtClean="0">
                <a:solidFill>
                  <a:srgbClr val="0070C0"/>
                </a:solidFill>
                <a:latin typeface="Times New Roman" pitchFamily="18" charset="0"/>
              </a:rPr>
              <a:t>Приказ </a:t>
            </a:r>
            <a:r>
              <a:rPr lang="ru-RU" sz="2000" b="1" dirty="0">
                <a:solidFill>
                  <a:srgbClr val="0070C0"/>
                </a:solidFill>
                <a:latin typeface="Times New Roman" pitchFamily="18" charset="0"/>
              </a:rPr>
              <a:t>Департамента образования Ивановской области от 29.10.2021 № 1125-о «Об утверждении мест написания итогового сочинения (изложения В Ивановской области в 2021-2022 учебном году</a:t>
            </a:r>
            <a:r>
              <a:rPr lang="ru-RU" sz="2000" b="1" dirty="0" smtClean="0">
                <a:solidFill>
                  <a:srgbClr val="0070C0"/>
                </a:solidFill>
                <a:latin typeface="Times New Roman" pitchFamily="18" charset="0"/>
              </a:rPr>
              <a:t>»</a:t>
            </a:r>
          </a:p>
          <a:p>
            <a:pPr marL="0" lvl="1" indent="-431800" algn="just">
              <a:buFont typeface="Arial" pitchFamily="34" charset="0"/>
              <a:buChar char="•"/>
            </a:pPr>
            <a:r>
              <a:rPr lang="ru-RU" sz="2000" b="1" dirty="0">
                <a:solidFill>
                  <a:srgbClr val="0070C0"/>
                </a:solidFill>
                <a:latin typeface="Times New Roman" pitchFamily="18" charset="0"/>
              </a:rPr>
              <a:t>Приказ Департамента образования Ивановской области от 29.10.2021 № </a:t>
            </a:r>
            <a:r>
              <a:rPr lang="ru-RU" sz="2000" b="1" dirty="0" smtClean="0">
                <a:solidFill>
                  <a:srgbClr val="0070C0"/>
                </a:solidFill>
                <a:latin typeface="Times New Roman" pitchFamily="18" charset="0"/>
              </a:rPr>
              <a:t>1129-о «Об </a:t>
            </a:r>
            <a:r>
              <a:rPr lang="ru-RU" sz="2000" b="1" dirty="0">
                <a:solidFill>
                  <a:srgbClr val="0070C0"/>
                </a:solidFill>
                <a:latin typeface="Times New Roman" pitchFamily="18" charset="0"/>
              </a:rPr>
              <a:t>утверждении форм бланков итогового сочинения (изложения), инструкции по заполнению бланков итогового сочинения (изложения) в 2021-2022 учебном </a:t>
            </a:r>
            <a:r>
              <a:rPr lang="ru-RU" sz="2000" b="1" dirty="0" smtClean="0">
                <a:solidFill>
                  <a:srgbClr val="0070C0"/>
                </a:solidFill>
                <a:latin typeface="Times New Roman" pitchFamily="18" charset="0"/>
              </a:rPr>
              <a:t>году»</a:t>
            </a:r>
          </a:p>
          <a:p>
            <a:pPr marL="0" lvl="1" indent="-431800" algn="just">
              <a:buFont typeface="Arial" pitchFamily="34" charset="0"/>
              <a:buChar char="•"/>
            </a:pPr>
            <a:r>
              <a:rPr lang="ru-RU" sz="2000" b="1" dirty="0">
                <a:solidFill>
                  <a:srgbClr val="0070C0"/>
                </a:solidFill>
                <a:latin typeface="Times New Roman" pitchFamily="18" charset="0"/>
              </a:rPr>
              <a:t>Приказ Департамента образования Ивановской области от 29.10.2021 № </a:t>
            </a:r>
            <a:r>
              <a:rPr lang="ru-RU" sz="2000" b="1" dirty="0" smtClean="0">
                <a:solidFill>
                  <a:srgbClr val="0070C0"/>
                </a:solidFill>
                <a:latin typeface="Times New Roman" pitchFamily="18" charset="0"/>
              </a:rPr>
              <a:t>1131-о </a:t>
            </a:r>
            <a:r>
              <a:rPr lang="ru-RU" sz="2000" b="1" dirty="0">
                <a:solidFill>
                  <a:srgbClr val="0070C0"/>
                </a:solidFill>
                <a:latin typeface="Times New Roman" pitchFamily="18" charset="0"/>
              </a:rPr>
              <a:t>«Об утверждении списка участников с ограниченными возможностями здоровья для создания особых условий при проведении итогового сочинения (изложения) в Ивановской области  в 20</a:t>
            </a:r>
            <a:r>
              <a:rPr lang="en-US" sz="2000" b="1" dirty="0">
                <a:solidFill>
                  <a:srgbClr val="0070C0"/>
                </a:solidFill>
                <a:latin typeface="Times New Roman" pitchFamily="18" charset="0"/>
              </a:rPr>
              <a:t>2</a:t>
            </a:r>
            <a:r>
              <a:rPr lang="ru-RU" sz="2000" b="1" dirty="0">
                <a:solidFill>
                  <a:srgbClr val="0070C0"/>
                </a:solidFill>
                <a:latin typeface="Times New Roman" pitchFamily="18" charset="0"/>
              </a:rPr>
              <a:t>1 -2022 учебном году»</a:t>
            </a:r>
          </a:p>
          <a:p>
            <a:pPr marL="0" lvl="1" algn="just"/>
            <a:endParaRPr lang="ru-RU" sz="2000" dirty="0" smtClean="0">
              <a:solidFill>
                <a:srgbClr val="002060"/>
              </a:solidFill>
              <a:latin typeface="Calibri"/>
              <a:cs typeface="+mn-cs"/>
            </a:endParaRPr>
          </a:p>
        </p:txBody>
      </p:sp>
    </p:spTree>
    <p:extLst>
      <p:ext uri="{BB962C8B-B14F-4D97-AF65-F5344CB8AC3E}">
        <p14:creationId xmlns:p14="http://schemas.microsoft.com/office/powerpoint/2010/main" val="340864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4031873"/>
          </a:xfrm>
          <a:prstGeom prst="rect">
            <a:avLst/>
          </a:prstGeom>
        </p:spPr>
        <p:txBody>
          <a:bodyPr wrap="square">
            <a:spAutoFit/>
          </a:bodyPr>
          <a:lstStyle/>
          <a:p>
            <a:pPr marL="0" lvl="1" algn="ctr"/>
            <a:r>
              <a:rPr lang="ru-RU" sz="3200" b="1" dirty="0" smtClean="0">
                <a:solidFill>
                  <a:schemeClr val="accent1"/>
                </a:solidFill>
                <a:latin typeface="Calibri"/>
                <a:cs typeface="+mn-cs"/>
              </a:rPr>
              <a:t>Нормативные документы:</a:t>
            </a:r>
          </a:p>
          <a:p>
            <a:pPr marL="0" lvl="1" algn="ctr"/>
            <a:endParaRPr lang="ru-RU" sz="2400" b="1" dirty="0" smtClean="0">
              <a:solidFill>
                <a:srgbClr val="C00000"/>
              </a:solidFill>
              <a:latin typeface="Calibri"/>
              <a:cs typeface="+mn-cs"/>
            </a:endParaRPr>
          </a:p>
          <a:p>
            <a:endParaRPr lang="ru-RU" sz="2000" b="1" dirty="0" smtClean="0">
              <a:solidFill>
                <a:srgbClr val="0000FF"/>
              </a:solidFill>
              <a:latin typeface="Times New Roman" pitchFamily="18" charset="0"/>
            </a:endParaRPr>
          </a:p>
          <a:p>
            <a:pPr marL="0" lvl="1" indent="-431800" algn="just">
              <a:buFont typeface="Arial" pitchFamily="34" charset="0"/>
              <a:buChar char="•"/>
            </a:pPr>
            <a:r>
              <a:rPr lang="ru-RU" sz="2000" b="1" dirty="0">
                <a:solidFill>
                  <a:srgbClr val="0070C0"/>
                </a:solidFill>
                <a:latin typeface="Times New Roman" pitchFamily="18" charset="0"/>
              </a:rPr>
              <a:t> </a:t>
            </a:r>
            <a:r>
              <a:rPr lang="ru-RU" sz="2000" b="1" dirty="0" smtClean="0">
                <a:solidFill>
                  <a:srgbClr val="0070C0"/>
                </a:solidFill>
                <a:latin typeface="Times New Roman" pitchFamily="18" charset="0"/>
              </a:rPr>
              <a:t>  </a:t>
            </a:r>
            <a:r>
              <a:rPr lang="ru-RU" sz="2000" b="1" dirty="0">
                <a:solidFill>
                  <a:srgbClr val="0070C0"/>
                </a:solidFill>
                <a:latin typeface="Times New Roman" pitchFamily="18" charset="0"/>
              </a:rPr>
              <a:t>Приказ Департамента образования Ивановской области от 28.10.2021 № </a:t>
            </a:r>
            <a:r>
              <a:rPr lang="ru-RU" sz="2000" b="1" dirty="0" smtClean="0">
                <a:solidFill>
                  <a:srgbClr val="0070C0"/>
                </a:solidFill>
                <a:latin typeface="Times New Roman" pitchFamily="18" charset="0"/>
              </a:rPr>
              <a:t>1130-о </a:t>
            </a:r>
            <a:r>
              <a:rPr lang="ru-RU" sz="2000" b="1" dirty="0">
                <a:solidFill>
                  <a:srgbClr val="0070C0"/>
                </a:solidFill>
                <a:latin typeface="Times New Roman" pitchFamily="18" charset="0"/>
              </a:rPr>
              <a:t>«Об утверждении состава экспертов предметной комиссии по проверке итогового сочинения (изложения) </a:t>
            </a:r>
            <a:r>
              <a:rPr lang="ru-RU" sz="2000" b="1" dirty="0" smtClean="0">
                <a:solidFill>
                  <a:srgbClr val="0070C0"/>
                </a:solidFill>
                <a:latin typeface="Times New Roman" pitchFamily="18" charset="0"/>
              </a:rPr>
              <a:t>в </a:t>
            </a:r>
            <a:r>
              <a:rPr lang="ru-RU" sz="2000" b="1" dirty="0">
                <a:solidFill>
                  <a:srgbClr val="0070C0"/>
                </a:solidFill>
                <a:latin typeface="Times New Roman" pitchFamily="18" charset="0"/>
              </a:rPr>
              <a:t>Ивановской области в 2021-2022 учебном </a:t>
            </a:r>
            <a:r>
              <a:rPr lang="ru-RU" sz="2000" b="1" dirty="0" smtClean="0">
                <a:solidFill>
                  <a:srgbClr val="0070C0"/>
                </a:solidFill>
                <a:latin typeface="Times New Roman" pitchFamily="18" charset="0"/>
              </a:rPr>
              <a:t>году»</a:t>
            </a:r>
            <a:endParaRPr lang="ru-RU" sz="2000" b="1" dirty="0">
              <a:solidFill>
                <a:srgbClr val="0070C0"/>
              </a:solidFill>
              <a:latin typeface="Times New Roman" pitchFamily="18" charset="0"/>
            </a:endParaRPr>
          </a:p>
          <a:p>
            <a:pPr marL="0" lvl="1" indent="-431800" algn="just">
              <a:buFont typeface="Arial" pitchFamily="34" charset="0"/>
              <a:buChar char="•"/>
            </a:pPr>
            <a:r>
              <a:rPr lang="ru-RU" sz="2000" b="1" dirty="0" smtClean="0">
                <a:solidFill>
                  <a:srgbClr val="0070C0"/>
                </a:solidFill>
                <a:latin typeface="Times New Roman" pitchFamily="18" charset="0"/>
              </a:rPr>
              <a:t> </a:t>
            </a:r>
            <a:r>
              <a:rPr lang="ru-RU" sz="2000" b="1" dirty="0">
                <a:solidFill>
                  <a:srgbClr val="0070C0"/>
                </a:solidFill>
                <a:latin typeface="Times New Roman" pitchFamily="18" charset="0"/>
              </a:rPr>
              <a:t> Приказ Департамента образования Ивановской области от 09.11.2021 № 1141-о «Об утверждении схемы организации и проведения итогового сочинения (изложения) в Ивановской области в 2021-2022 учебном </a:t>
            </a:r>
            <a:r>
              <a:rPr lang="ru-RU" sz="2000" b="1" dirty="0" smtClean="0">
                <a:solidFill>
                  <a:srgbClr val="0070C0"/>
                </a:solidFill>
                <a:latin typeface="Times New Roman" pitchFamily="18" charset="0"/>
              </a:rPr>
              <a:t>году»</a:t>
            </a:r>
            <a:endParaRPr lang="ru-RU" sz="2000" b="1" dirty="0">
              <a:solidFill>
                <a:srgbClr val="0070C0"/>
              </a:solidFill>
              <a:latin typeface="Times New Roman" pitchFamily="18" charset="0"/>
            </a:endParaRPr>
          </a:p>
          <a:p>
            <a:pPr marL="0" lvl="1" algn="just"/>
            <a:endParaRPr lang="ru-RU" sz="2000" dirty="0" smtClean="0">
              <a:solidFill>
                <a:srgbClr val="002060"/>
              </a:solidFill>
              <a:latin typeface="Calibri"/>
              <a:cs typeface="+mn-cs"/>
            </a:endParaRPr>
          </a:p>
        </p:txBody>
      </p:sp>
    </p:spTree>
    <p:extLst>
      <p:ext uri="{BB962C8B-B14F-4D97-AF65-F5344CB8AC3E}">
        <p14:creationId xmlns:p14="http://schemas.microsoft.com/office/powerpoint/2010/main" val="229587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4029" y="1340768"/>
            <a:ext cx="8813569" cy="1077218"/>
          </a:xfrm>
          <a:prstGeom prst="rect">
            <a:avLst/>
          </a:prstGeom>
        </p:spPr>
        <p:txBody>
          <a:bodyPr wrap="square">
            <a:spAutoFit/>
          </a:bodyPr>
          <a:lstStyle/>
          <a:p>
            <a:pPr marL="0" lvl="1" algn="ctr"/>
            <a:endParaRPr lang="en-US" sz="3200" b="1" dirty="0" smtClean="0">
              <a:solidFill>
                <a:srgbClr val="0000FF"/>
              </a:solidFill>
              <a:latin typeface="Times New Roman" pitchFamily="18" charset="0"/>
            </a:endParaRPr>
          </a:p>
          <a:p>
            <a:pPr marL="0" lvl="1" algn="ctr"/>
            <a:r>
              <a:rPr lang="en-US" sz="3200" b="1" dirty="0" smtClean="0">
                <a:solidFill>
                  <a:srgbClr val="0000FF"/>
                </a:solidFill>
                <a:latin typeface="Times New Roman" pitchFamily="18" charset="0"/>
              </a:rPr>
              <a:t> </a:t>
            </a:r>
            <a:endParaRPr lang="ru-RU" sz="2000" b="1" i="1" dirty="0">
              <a:solidFill>
                <a:srgbClr val="0000FF"/>
              </a:solidFill>
              <a:latin typeface="Times New Roman" pitchFamily="18" charset="0"/>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199538"/>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285750" y="1582341"/>
            <a:ext cx="8606730" cy="3939540"/>
          </a:xfrm>
          <a:prstGeom prst="rect">
            <a:avLst/>
          </a:prstGeom>
        </p:spPr>
        <p:txBody>
          <a:bodyPr wrap="square">
            <a:spAutoFit/>
          </a:bodyPr>
          <a:lstStyle/>
          <a:p>
            <a:endParaRPr lang="ru-RU" dirty="0"/>
          </a:p>
          <a:p>
            <a:pPr algn="ctr"/>
            <a:r>
              <a:rPr lang="ru-RU" sz="2800" b="1" dirty="0">
                <a:solidFill>
                  <a:srgbClr val="FF0000"/>
                </a:solidFill>
              </a:rPr>
              <a:t>!</a:t>
            </a:r>
            <a:r>
              <a:rPr lang="ru-RU" sz="2800" b="1" dirty="0" smtClean="0"/>
              <a:t> </a:t>
            </a:r>
            <a:r>
              <a:rPr lang="ru-RU" sz="2800" b="1" dirty="0" smtClean="0">
                <a:solidFill>
                  <a:srgbClr val="0070C0"/>
                </a:solidFill>
              </a:rPr>
              <a:t>Даты проведения итогового сочинения (изложения)</a:t>
            </a:r>
          </a:p>
          <a:p>
            <a:pPr algn="ctr"/>
            <a:endParaRPr lang="ru-RU" sz="2800" b="1" dirty="0">
              <a:solidFill>
                <a:srgbClr val="0070C0"/>
              </a:solidFill>
            </a:endParaRPr>
          </a:p>
          <a:p>
            <a:pPr algn="ctr"/>
            <a:r>
              <a:rPr lang="ru-RU" sz="2800" b="1" dirty="0" smtClean="0">
                <a:solidFill>
                  <a:srgbClr val="0070C0"/>
                </a:solidFill>
              </a:rPr>
              <a:t>1 декабря 2021 года</a:t>
            </a:r>
          </a:p>
          <a:p>
            <a:pPr algn="ctr"/>
            <a:endParaRPr lang="ru-RU" sz="2800" b="1" dirty="0" smtClean="0">
              <a:solidFill>
                <a:srgbClr val="0070C0"/>
              </a:solidFill>
            </a:endParaRPr>
          </a:p>
          <a:p>
            <a:pPr algn="ctr"/>
            <a:r>
              <a:rPr lang="ru-RU" sz="2800" b="1" dirty="0" smtClean="0">
                <a:solidFill>
                  <a:srgbClr val="0070C0"/>
                </a:solidFill>
              </a:rPr>
              <a:t>2 февраля 2022 года</a:t>
            </a:r>
          </a:p>
          <a:p>
            <a:pPr algn="ctr"/>
            <a:endParaRPr lang="ru-RU" sz="2800" b="1" dirty="0" smtClean="0">
              <a:solidFill>
                <a:srgbClr val="0070C0"/>
              </a:solidFill>
            </a:endParaRPr>
          </a:p>
          <a:p>
            <a:pPr algn="ctr"/>
            <a:r>
              <a:rPr lang="ru-RU" sz="2800" b="1" dirty="0" smtClean="0">
                <a:solidFill>
                  <a:srgbClr val="0070C0"/>
                </a:solidFill>
              </a:rPr>
              <a:t>4 мая 2022 года </a:t>
            </a:r>
            <a:endParaRPr lang="ru-RU" dirty="0">
              <a:solidFill>
                <a:srgbClr val="0070C0"/>
              </a:solidFill>
            </a:endParaRPr>
          </a:p>
        </p:txBody>
      </p:sp>
    </p:spTree>
    <p:extLst>
      <p:ext uri="{BB962C8B-B14F-4D97-AF65-F5344CB8AC3E}">
        <p14:creationId xmlns:p14="http://schemas.microsoft.com/office/powerpoint/2010/main" val="4197086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258" y="1364365"/>
            <a:ext cx="8813569" cy="369332"/>
          </a:xfrm>
          <a:prstGeom prst="rect">
            <a:avLst/>
          </a:prstGeom>
        </p:spPr>
        <p:txBody>
          <a:bodyPr wrap="square">
            <a:spAutoFit/>
          </a:bodyPr>
          <a:lstStyle/>
          <a:p>
            <a:pPr algn="just"/>
            <a:endParaRPr lang="ru-RU" dirty="0">
              <a:solidFill>
                <a:srgbClr val="C00000"/>
              </a:solidFill>
            </a:endParaRPr>
          </a:p>
        </p:txBody>
      </p:sp>
      <p:grpSp>
        <p:nvGrpSpPr>
          <p:cNvPr id="2052" name="Group 2"/>
          <p:cNvGrpSpPr>
            <a:grpSpLocks/>
          </p:cNvGrpSpPr>
          <p:nvPr/>
        </p:nvGrpSpPr>
        <p:grpSpPr bwMode="auto">
          <a:xfrm>
            <a:off x="1071563" y="152400"/>
            <a:ext cx="7596188" cy="6775450"/>
            <a:chOff x="675" y="96"/>
            <a:chExt cx="4785" cy="4268"/>
          </a:xfrm>
        </p:grpSpPr>
        <p:sp>
          <p:nvSpPr>
            <p:cNvPr id="2055" name="Text Box 4"/>
            <p:cNvSpPr txBox="1">
              <a:spLocks noChangeArrowheads="1"/>
            </p:cNvSpPr>
            <p:nvPr/>
          </p:nvSpPr>
          <p:spPr bwMode="auto">
            <a:xfrm>
              <a:off x="675" y="96"/>
              <a:ext cx="4785" cy="291"/>
            </a:xfrm>
            <a:prstGeom prst="rect">
              <a:avLst/>
            </a:prstGeom>
            <a:noFill/>
            <a:ln w="9525">
              <a:noFill/>
              <a:miter lim="800000"/>
              <a:headEnd/>
              <a:tailEnd/>
            </a:ln>
          </p:spPr>
          <p:txBody>
            <a:bodyPr>
              <a:spAutoFit/>
            </a:bodyPr>
            <a:lstStyle/>
            <a:p>
              <a:pPr algn="ctr">
                <a:spcBef>
                  <a:spcPct val="50000"/>
                </a:spcBef>
              </a:pPr>
              <a:r>
                <a:rPr lang="ru-RU" sz="2400" b="1" dirty="0">
                  <a:solidFill>
                    <a:schemeClr val="bg1"/>
                  </a:solidFill>
                  <a:latin typeface="Calibri" pitchFamily="34" charset="0"/>
                </a:rPr>
                <a:t>Департамент образования Ивановской области</a:t>
              </a:r>
            </a:p>
          </p:txBody>
        </p:sp>
        <p:sp>
          <p:nvSpPr>
            <p:cNvPr id="2056" name="Text Box 7"/>
            <p:cNvSpPr txBox="1">
              <a:spLocks noChangeArrowheads="1"/>
            </p:cNvSpPr>
            <p:nvPr/>
          </p:nvSpPr>
          <p:spPr bwMode="auto">
            <a:xfrm>
              <a:off x="1020" y="4152"/>
              <a:ext cx="3720" cy="212"/>
            </a:xfrm>
            <a:prstGeom prst="rect">
              <a:avLst/>
            </a:prstGeom>
            <a:noFill/>
            <a:ln w="9525">
              <a:noFill/>
              <a:miter lim="800000"/>
              <a:headEnd/>
              <a:tailEnd/>
            </a:ln>
          </p:spPr>
          <p:txBody>
            <a:bodyPr>
              <a:spAutoFit/>
            </a:bodyPr>
            <a:lstStyle/>
            <a:p>
              <a:pPr algn="ctr">
                <a:spcBef>
                  <a:spcPct val="50000"/>
                </a:spcBef>
              </a:pPr>
              <a:endParaRPr lang="ru-RU" sz="1600">
                <a:solidFill>
                  <a:schemeClr val="bg1"/>
                </a:solidFill>
                <a:latin typeface="Calibri" pitchFamily="34" charset="0"/>
              </a:endParaRPr>
            </a:p>
          </p:txBody>
        </p:sp>
      </p:grpSp>
      <p:grpSp>
        <p:nvGrpSpPr>
          <p:cNvPr id="2" name="Группа 1"/>
          <p:cNvGrpSpPr/>
          <p:nvPr/>
        </p:nvGrpSpPr>
        <p:grpSpPr>
          <a:xfrm>
            <a:off x="285750" y="71438"/>
            <a:ext cx="8429625" cy="715962"/>
            <a:chOff x="285750" y="71438"/>
            <a:chExt cx="8429625" cy="715962"/>
          </a:xfrm>
        </p:grpSpPr>
        <p:grpSp>
          <p:nvGrpSpPr>
            <p:cNvPr id="9" name="Группа 3"/>
            <p:cNvGrpSpPr>
              <a:grpSpLocks/>
            </p:cNvGrpSpPr>
            <p:nvPr/>
          </p:nvGrpSpPr>
          <p:grpSpPr bwMode="auto">
            <a:xfrm>
              <a:off x="285750" y="71438"/>
              <a:ext cx="8429625" cy="715962"/>
              <a:chOff x="285720" y="71414"/>
              <a:chExt cx="8429684" cy="715968"/>
            </a:xfrm>
          </p:grpSpPr>
          <p:pic>
            <p:nvPicPr>
              <p:cNvPr id="10" name="Picture 3"/>
              <p:cNvPicPr>
                <a:picLocks noChangeAspect="1" noChangeArrowheads="1"/>
              </p:cNvPicPr>
              <p:nvPr/>
            </p:nvPicPr>
            <p:blipFill>
              <a:blip r:embed="rId3" cstate="print"/>
              <a:srcRect/>
              <a:stretch>
                <a:fillRect/>
              </a:stretch>
            </p:blipFill>
            <p:spPr bwMode="auto">
              <a:xfrm>
                <a:off x="349758" y="71414"/>
                <a:ext cx="864656" cy="614361"/>
              </a:xfrm>
              <a:prstGeom prst="rect">
                <a:avLst/>
              </a:prstGeom>
              <a:noFill/>
              <a:ln w="9525">
                <a:noFill/>
                <a:miter lim="800000"/>
                <a:headEnd/>
                <a:tailEnd/>
              </a:ln>
            </p:spPr>
          </p:pic>
          <p:cxnSp>
            <p:nvCxnSpPr>
              <p:cNvPr id="11" name="Прямая соединительная линия 10"/>
              <p:cNvCxnSpPr/>
              <p:nvPr/>
            </p:nvCxnSpPr>
            <p:spPr>
              <a:xfrm>
                <a:off x="285720" y="785795"/>
                <a:ext cx="8429684" cy="1587"/>
              </a:xfrm>
              <a:prstGeom prst="line">
                <a:avLst/>
              </a:prstGeom>
              <a:ln w="31750" cmpd="sng">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214438" y="200253"/>
              <a:ext cx="7500937" cy="461665"/>
            </a:xfrm>
            <a:prstGeom prst="rect">
              <a:avLst/>
            </a:prstGeom>
            <a:noFill/>
          </p:spPr>
          <p:txBody>
            <a:bodyPr wrap="square">
              <a:spAutoFit/>
            </a:bodyPr>
            <a:lstStyle/>
            <a:p>
              <a:pPr algn="ctr" fontAlgn="auto">
                <a:spcBef>
                  <a:spcPts val="0"/>
                </a:spcBef>
                <a:spcAft>
                  <a:spcPts val="0"/>
                </a:spcAft>
                <a:defRPr/>
              </a:pPr>
              <a:r>
                <a:rPr lang="ru-RU" sz="2400" b="1" dirty="0" smtClean="0">
                  <a:solidFill>
                    <a:srgbClr val="002060"/>
                  </a:solidFill>
                  <a:latin typeface="+mj-lt"/>
                  <a:cs typeface="Arial" pitchFamily="34" charset="0"/>
                </a:rPr>
                <a:t>Департамент образования </a:t>
              </a:r>
              <a:r>
                <a:rPr lang="ru-RU" sz="2400" b="1" dirty="0">
                  <a:solidFill>
                    <a:srgbClr val="002060"/>
                  </a:solidFill>
                  <a:latin typeface="+mj-lt"/>
                  <a:cs typeface="Arial" pitchFamily="34" charset="0"/>
                </a:rPr>
                <a:t>Ивановской области</a:t>
              </a:r>
            </a:p>
          </p:txBody>
        </p:sp>
      </p:grpSp>
      <p:sp>
        <p:nvSpPr>
          <p:cNvPr id="3" name="Прямоугольник 2"/>
          <p:cNvSpPr/>
          <p:nvPr/>
        </p:nvSpPr>
        <p:spPr>
          <a:xfrm>
            <a:off x="107504" y="787400"/>
            <a:ext cx="8784976" cy="461665"/>
          </a:xfrm>
          <a:prstGeom prst="rect">
            <a:avLst/>
          </a:prstGeom>
        </p:spPr>
        <p:txBody>
          <a:bodyPr wrap="square">
            <a:spAutoFit/>
          </a:bodyPr>
          <a:lstStyle/>
          <a:p>
            <a:pPr algn="ctr"/>
            <a:endParaRPr lang="ru-RU" sz="2400" dirty="0">
              <a:solidFill>
                <a:srgbClr val="FF0000"/>
              </a:solidFill>
            </a:endParaRPr>
          </a:p>
        </p:txBody>
      </p:sp>
      <p:sp>
        <p:nvSpPr>
          <p:cNvPr id="5" name="Прямоугольник 4"/>
          <p:cNvSpPr/>
          <p:nvPr/>
        </p:nvSpPr>
        <p:spPr>
          <a:xfrm>
            <a:off x="451993" y="1018232"/>
            <a:ext cx="8095998" cy="8217634"/>
          </a:xfrm>
          <a:prstGeom prst="rect">
            <a:avLst/>
          </a:prstGeom>
        </p:spPr>
        <p:txBody>
          <a:bodyPr wrap="square">
            <a:spAutoFit/>
          </a:bodyPr>
          <a:lstStyle/>
          <a:p>
            <a:pPr algn="ctr"/>
            <a:r>
              <a:rPr lang="ru-RU" sz="3600" b="1" dirty="0" smtClean="0">
                <a:solidFill>
                  <a:srgbClr val="FF0000"/>
                </a:solidFill>
                <a:latin typeface="Calibri"/>
                <a:cs typeface="+mn-cs"/>
              </a:rPr>
              <a:t> </a:t>
            </a:r>
            <a:r>
              <a:rPr lang="ru-RU" sz="2800" b="1" dirty="0">
                <a:solidFill>
                  <a:srgbClr val="0070C0"/>
                </a:solidFill>
              </a:rPr>
              <a:t>О</a:t>
            </a:r>
            <a:r>
              <a:rPr lang="ru-RU" sz="2800" b="1" dirty="0" smtClean="0">
                <a:solidFill>
                  <a:srgbClr val="0070C0"/>
                </a:solidFill>
              </a:rPr>
              <a:t>ткрытые </a:t>
            </a:r>
            <a:r>
              <a:rPr lang="ru-RU" sz="2800" b="1" dirty="0">
                <a:solidFill>
                  <a:srgbClr val="0070C0"/>
                </a:solidFill>
              </a:rPr>
              <a:t>тематические направления для итогового сочинения </a:t>
            </a:r>
            <a:endParaRPr lang="ru-RU" sz="2800" b="1" dirty="0" smtClean="0">
              <a:solidFill>
                <a:srgbClr val="0070C0"/>
              </a:solidFill>
            </a:endParaRPr>
          </a:p>
          <a:p>
            <a:pPr algn="ctr"/>
            <a:r>
              <a:rPr lang="ru-RU" sz="2800" b="1" dirty="0" smtClean="0">
                <a:solidFill>
                  <a:srgbClr val="0070C0"/>
                </a:solidFill>
              </a:rPr>
              <a:t>2021- 2022 </a:t>
            </a:r>
            <a:r>
              <a:rPr lang="ru-RU" sz="2800" b="1" dirty="0">
                <a:solidFill>
                  <a:srgbClr val="0070C0"/>
                </a:solidFill>
              </a:rPr>
              <a:t>учебного </a:t>
            </a:r>
            <a:r>
              <a:rPr lang="ru-RU" sz="2800" b="1" dirty="0" smtClean="0">
                <a:solidFill>
                  <a:srgbClr val="0070C0"/>
                </a:solidFill>
              </a:rPr>
              <a:t>года</a:t>
            </a:r>
          </a:p>
          <a:p>
            <a:pPr algn="ctr"/>
            <a:r>
              <a:rPr lang="ru-RU" sz="2800" dirty="0" smtClean="0">
                <a:solidFill>
                  <a:srgbClr val="0070C0"/>
                </a:solidFill>
              </a:rPr>
              <a:t> </a:t>
            </a:r>
            <a:endParaRPr lang="ru-RU" sz="4000" dirty="0">
              <a:solidFill>
                <a:srgbClr val="0070C0"/>
              </a:solidFill>
            </a:endParaRPr>
          </a:p>
          <a:p>
            <a:r>
              <a:rPr lang="en-US" sz="2400" b="1" dirty="0" smtClean="0">
                <a:solidFill>
                  <a:srgbClr val="002060"/>
                </a:solidFill>
              </a:rPr>
              <a:t>- </a:t>
            </a:r>
            <a:r>
              <a:rPr lang="ru-RU" sz="2400" b="1" dirty="0" smtClean="0">
                <a:solidFill>
                  <a:srgbClr val="002060"/>
                </a:solidFill>
              </a:rPr>
              <a:t>Человек </a:t>
            </a:r>
            <a:r>
              <a:rPr lang="ru-RU" sz="2400" b="1" dirty="0">
                <a:solidFill>
                  <a:srgbClr val="002060"/>
                </a:solidFill>
              </a:rPr>
              <a:t>путешествующий: дорога в жизни человека.</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Цивилизация </a:t>
            </a:r>
            <a:r>
              <a:rPr lang="ru-RU" sz="2400" b="1" dirty="0">
                <a:solidFill>
                  <a:srgbClr val="002060"/>
                </a:solidFill>
              </a:rPr>
              <a:t>и </a:t>
            </a:r>
            <a:r>
              <a:rPr lang="ru-RU" sz="2400" b="1" dirty="0" smtClean="0">
                <a:solidFill>
                  <a:srgbClr val="002060"/>
                </a:solidFill>
              </a:rPr>
              <a:t>технологии</a:t>
            </a:r>
            <a:r>
              <a:rPr lang="en-US" sz="2400" b="1" dirty="0" smtClean="0">
                <a:solidFill>
                  <a:srgbClr val="002060"/>
                </a:solidFill>
              </a:rPr>
              <a:t> - </a:t>
            </a:r>
            <a:r>
              <a:rPr lang="ru-RU" sz="2400" b="1" dirty="0" smtClean="0">
                <a:solidFill>
                  <a:srgbClr val="002060"/>
                </a:solidFill>
              </a:rPr>
              <a:t>спасение</a:t>
            </a:r>
            <a:r>
              <a:rPr lang="ru-RU" sz="2400" b="1" dirty="0">
                <a:solidFill>
                  <a:srgbClr val="002060"/>
                </a:solidFill>
              </a:rPr>
              <a:t>, вызов или трагедия?</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Преступление </a:t>
            </a:r>
            <a:r>
              <a:rPr lang="ru-RU" sz="2400" b="1" dirty="0">
                <a:solidFill>
                  <a:srgbClr val="002060"/>
                </a:solidFill>
              </a:rPr>
              <a:t>и </a:t>
            </a:r>
            <a:r>
              <a:rPr lang="ru-RU" sz="2400" b="1" dirty="0" smtClean="0">
                <a:solidFill>
                  <a:srgbClr val="002060"/>
                </a:solidFill>
              </a:rPr>
              <a:t>наказание</a:t>
            </a:r>
            <a:r>
              <a:rPr lang="en-US" sz="2400" b="1" dirty="0" smtClean="0">
                <a:solidFill>
                  <a:srgbClr val="002060"/>
                </a:solidFill>
              </a:rPr>
              <a:t> - </a:t>
            </a:r>
            <a:r>
              <a:rPr lang="ru-RU" sz="2400" b="1" dirty="0" smtClean="0">
                <a:solidFill>
                  <a:srgbClr val="002060"/>
                </a:solidFill>
              </a:rPr>
              <a:t>вечная тема</a:t>
            </a:r>
            <a:r>
              <a:rPr lang="en-US" sz="2400" b="1" dirty="0">
                <a:solidFill>
                  <a:srgbClr val="002060"/>
                </a:solidFill>
              </a:rPr>
              <a:t>.</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Книга </a:t>
            </a:r>
            <a:r>
              <a:rPr lang="ru-RU" sz="2400" b="1" dirty="0">
                <a:solidFill>
                  <a:srgbClr val="002060"/>
                </a:solidFill>
              </a:rPr>
              <a:t>(музыка, спектакль, </a:t>
            </a:r>
            <a:r>
              <a:rPr lang="ru-RU" sz="2400" b="1" dirty="0" smtClean="0">
                <a:solidFill>
                  <a:srgbClr val="002060"/>
                </a:solidFill>
              </a:rPr>
              <a:t>фильм)</a:t>
            </a:r>
            <a:r>
              <a:rPr lang="en-US" sz="2400" b="1" dirty="0" smtClean="0">
                <a:solidFill>
                  <a:srgbClr val="002060"/>
                </a:solidFill>
              </a:rPr>
              <a:t> - </a:t>
            </a:r>
            <a:r>
              <a:rPr lang="ru-RU" sz="2400" b="1" dirty="0" smtClean="0">
                <a:solidFill>
                  <a:srgbClr val="002060"/>
                </a:solidFill>
              </a:rPr>
              <a:t>про меня</a:t>
            </a:r>
            <a:r>
              <a:rPr lang="en-US" sz="2400" b="1" dirty="0">
                <a:solidFill>
                  <a:srgbClr val="002060"/>
                </a:solidFill>
              </a:rPr>
              <a:t>.</a:t>
            </a:r>
            <a:endParaRPr lang="ru-RU" sz="2400" dirty="0">
              <a:solidFill>
                <a:srgbClr val="002060"/>
              </a:solidFill>
            </a:endParaRPr>
          </a:p>
          <a:p>
            <a:r>
              <a:rPr lang="en-US" sz="2400" b="1" dirty="0" smtClean="0">
                <a:solidFill>
                  <a:srgbClr val="002060"/>
                </a:solidFill>
              </a:rPr>
              <a:t>- </a:t>
            </a:r>
            <a:r>
              <a:rPr lang="ru-RU" sz="2400" b="1" dirty="0" smtClean="0">
                <a:solidFill>
                  <a:srgbClr val="002060"/>
                </a:solidFill>
              </a:rPr>
              <a:t>Кому </a:t>
            </a:r>
            <a:r>
              <a:rPr lang="ru-RU" sz="2400" b="1" dirty="0">
                <a:solidFill>
                  <a:srgbClr val="002060"/>
                </a:solidFill>
              </a:rPr>
              <a:t>на Руси жить </a:t>
            </a:r>
            <a:r>
              <a:rPr lang="ru-RU" sz="2400" b="1" dirty="0" smtClean="0">
                <a:solidFill>
                  <a:srgbClr val="002060"/>
                </a:solidFill>
              </a:rPr>
              <a:t>хорошо?</a:t>
            </a:r>
            <a:r>
              <a:rPr lang="en-US" sz="2400" b="1" dirty="0" smtClean="0">
                <a:solidFill>
                  <a:srgbClr val="002060"/>
                </a:solidFill>
              </a:rPr>
              <a:t>- </a:t>
            </a:r>
            <a:r>
              <a:rPr lang="ru-RU" sz="2400" b="1" dirty="0" smtClean="0">
                <a:solidFill>
                  <a:srgbClr val="002060"/>
                </a:solidFill>
              </a:rPr>
              <a:t>вопрос гражданина</a:t>
            </a:r>
            <a:r>
              <a:rPr lang="en-US" sz="2400" b="1" dirty="0">
                <a:solidFill>
                  <a:srgbClr val="002060"/>
                </a:solidFill>
              </a:rPr>
              <a:t>.</a:t>
            </a:r>
            <a:endParaRPr lang="ru-RU" sz="2400" dirty="0" smtClean="0">
              <a:solidFill>
                <a:srgbClr val="002060"/>
              </a:solidFill>
            </a:endParaRPr>
          </a:p>
          <a:p>
            <a:pPr algn="ctr"/>
            <a:r>
              <a:rPr lang="ru-RU" sz="3600" b="1" dirty="0" smtClean="0">
                <a:solidFill>
                  <a:srgbClr val="262699"/>
                </a:solidFill>
              </a:rPr>
              <a:t>  </a:t>
            </a:r>
            <a:r>
              <a:rPr lang="ru-RU" sz="3600" dirty="0" smtClean="0"/>
              <a:t> </a:t>
            </a:r>
            <a:endParaRPr lang="ru-RU" sz="3600" dirty="0">
              <a:solidFill>
                <a:srgbClr val="262699"/>
              </a:solidFill>
            </a:endParaRPr>
          </a:p>
          <a:p>
            <a:pPr algn="ctr"/>
            <a:endParaRPr lang="ru-RU" sz="3600" dirty="0"/>
          </a:p>
          <a:p>
            <a:pPr lvl="0" algn="ctr"/>
            <a:endParaRPr lang="ru-RU" sz="3600" dirty="0"/>
          </a:p>
          <a:p>
            <a:pPr algn="ctr"/>
            <a:endParaRPr lang="ru-RU" sz="3600" b="1" dirty="0">
              <a:solidFill>
                <a:srgbClr val="0000FF"/>
              </a:solidFill>
            </a:endParaRPr>
          </a:p>
          <a:p>
            <a:pPr marL="0" lvl="1" algn="ctr"/>
            <a:endParaRPr lang="ru-RU" sz="3600" b="1" dirty="0" smtClean="0">
              <a:latin typeface="Calibri"/>
              <a:cs typeface="+mn-cs"/>
            </a:endParaRPr>
          </a:p>
          <a:p>
            <a:pPr marL="0" lvl="1" algn="ctr"/>
            <a:endParaRPr lang="ru-RU" sz="3600" b="1" dirty="0" smtClean="0">
              <a:solidFill>
                <a:srgbClr val="FF0000"/>
              </a:solidFill>
              <a:latin typeface="Calibri"/>
              <a:cs typeface="+mn-cs"/>
            </a:endParaRPr>
          </a:p>
          <a:p>
            <a:pPr marL="0" lvl="1" algn="ctr"/>
            <a:endParaRPr lang="ru-RU" sz="2400" b="1" dirty="0" smtClean="0">
              <a:solidFill>
                <a:srgbClr val="FF0000"/>
              </a:solidFill>
              <a:latin typeface="Calibri"/>
              <a:cs typeface="+mn-cs"/>
            </a:endParaRPr>
          </a:p>
        </p:txBody>
      </p:sp>
    </p:spTree>
    <p:extLst>
      <p:ext uri="{BB962C8B-B14F-4D97-AF65-F5344CB8AC3E}">
        <p14:creationId xmlns:p14="http://schemas.microsoft.com/office/powerpoint/2010/main" val="1154543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11220</TotalTime>
  <Words>1876</Words>
  <Application>Microsoft Office PowerPoint</Application>
  <PresentationFormat>Экран (4:3)</PresentationFormat>
  <Paragraphs>469</Paragraphs>
  <Slides>44</Slides>
  <Notes>43</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Безбородова Н.В.</dc:creator>
  <cp:lastModifiedBy>Ольга</cp:lastModifiedBy>
  <cp:revision>937</cp:revision>
  <cp:lastPrinted>2021-11-17T08:55:46Z</cp:lastPrinted>
  <dcterms:created xsi:type="dcterms:W3CDTF">2011-02-19T07:51:40Z</dcterms:created>
  <dcterms:modified xsi:type="dcterms:W3CDTF">2022-02-10T12:30:51Z</dcterms:modified>
</cp:coreProperties>
</file>